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</p:sldIdLst>
  <p:sldSz cx="18288000" cy="10287000"/>
  <p:notesSz cx="6858000" cy="9144000"/>
  <p:embeddedFontLst>
    <p:embeddedFont>
      <p:font typeface="Montserrat Classic" charset="1" panose="00000500000000000000"/>
      <p:regular r:id="rId6"/>
    </p:embeddedFont>
    <p:embeddedFont>
      <p:font typeface="Montserrat Classic Bold" charset="1" panose="00000800000000000000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Brittany" charset="1" panose="00000000000000000000"/>
      <p:regular r:id="rId12"/>
    </p:embeddedFont>
    <p:embeddedFont>
      <p:font typeface="Canva Sans" charset="1" panose="020B0503030501040103"/>
      <p:regular r:id="rId13"/>
    </p:embeddedFont>
    <p:embeddedFont>
      <p:font typeface="Canva Sans Bold" charset="1" panose="020B0803030501040103"/>
      <p:regular r:id="rId14"/>
    </p:embeddedFont>
    <p:embeddedFont>
      <p:font typeface="Canva Sans Italics" charset="1" panose="020B0503030501040103"/>
      <p:regular r:id="rId15"/>
    </p:embeddedFont>
    <p:embeddedFont>
      <p:font typeface="Canva Sans Bold Italics" charset="1" panose="020B0803030501040103"/>
      <p:regular r:id="rId16"/>
    </p:embeddedFont>
    <p:embeddedFont>
      <p:font typeface="Canva Sans Medium" charset="1" panose="020B0603030501040103"/>
      <p:regular r:id="rId17"/>
    </p:embeddedFont>
    <p:embeddedFont>
      <p:font typeface="Canva Sans Medium Italics" charset="1" panose="020B0603030501040103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slides/slide1.xml" Type="http://schemas.openxmlformats.org/officeDocument/2006/relationships/slide"/><Relationship Id="rId2" Target="presProps.xml" Type="http://schemas.openxmlformats.org/officeDocument/2006/relationships/presProps"/><Relationship Id="rId20" Target="slides/slide2.xml" Type="http://schemas.openxmlformats.org/officeDocument/2006/relationships/slide"/><Relationship Id="rId21" Target="slides/slide3.xml" Type="http://schemas.openxmlformats.org/officeDocument/2006/relationships/slide"/><Relationship Id="rId22" Target="slides/slide4.xml" Type="http://schemas.openxmlformats.org/officeDocument/2006/relationships/slide"/><Relationship Id="rId23" Target="slides/slide5.xml" Type="http://schemas.openxmlformats.org/officeDocument/2006/relationships/slide"/><Relationship Id="rId24" Target="slides/slide6.xml" Type="http://schemas.openxmlformats.org/officeDocument/2006/relationships/slide"/><Relationship Id="rId25" Target="slides/slide7.xml" Type="http://schemas.openxmlformats.org/officeDocument/2006/relationships/slide"/><Relationship Id="rId26" Target="slides/slide8.xml" Type="http://schemas.openxmlformats.org/officeDocument/2006/relationships/slide"/><Relationship Id="rId27" Target="slides/slide9.xml" Type="http://schemas.openxmlformats.org/officeDocument/2006/relationships/slide"/><Relationship Id="rId28" Target="slides/slide10.xml" Type="http://schemas.openxmlformats.org/officeDocument/2006/relationships/slide"/><Relationship Id="rId29" Target="slides/slide11.xml" Type="http://schemas.openxmlformats.org/officeDocument/2006/relationships/slide"/><Relationship Id="rId3" Target="viewProps.xml" Type="http://schemas.openxmlformats.org/officeDocument/2006/relationships/viewProps"/><Relationship Id="rId30" Target="slides/slide12.xml" Type="http://schemas.openxmlformats.org/officeDocument/2006/relationships/slide"/><Relationship Id="rId31" Target="slides/slide13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jpeg" Type="http://schemas.openxmlformats.org/officeDocument/2006/relationships/image"/><Relationship Id="rId4" Target="../media/image10.jpeg" Type="http://schemas.openxmlformats.org/officeDocument/2006/relationships/image"/><Relationship Id="rId5" Target="../media/image11.jpe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13.jpe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6.jpe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Relationship Id="rId3" Target="../media/image19.jpe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5472" y="1704975"/>
            <a:ext cx="18152528" cy="5872197"/>
            <a:chOff x="0" y="0"/>
            <a:chExt cx="24203370" cy="7829596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5168720" y="2485441"/>
              <a:ext cx="19034650" cy="25791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000"/>
                </a:lnSpc>
              </a:pPr>
              <a:r>
                <a:rPr lang="en-US" sz="14000">
                  <a:solidFill>
                    <a:srgbClr val="000000"/>
                  </a:solidFill>
                  <a:latin typeface="Montserrat Classic Bold"/>
                </a:rPr>
                <a:t>IN THE</a:t>
              </a:r>
            </a:p>
          </p:txBody>
        </p:sp>
        <p:grpSp>
          <p:nvGrpSpPr>
            <p:cNvPr name="Group 4" id="4"/>
            <p:cNvGrpSpPr/>
            <p:nvPr/>
          </p:nvGrpSpPr>
          <p:grpSpPr>
            <a:xfrm rot="0">
              <a:off x="3203901" y="0"/>
              <a:ext cx="7292866" cy="7292866"/>
              <a:chOff x="0" y="0"/>
              <a:chExt cx="812800" cy="8128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2EE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7" id="7"/>
            <p:cNvSpPr txBox="true"/>
            <p:nvPr/>
          </p:nvSpPr>
          <p:spPr>
            <a:xfrm rot="0">
              <a:off x="6091985" y="5067346"/>
              <a:ext cx="12313418" cy="27622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000"/>
                </a:lnSpc>
              </a:pPr>
              <a:r>
                <a:rPr lang="en-US" sz="15000">
                  <a:solidFill>
                    <a:srgbClr val="000000"/>
                  </a:solidFill>
                  <a:latin typeface="Brittany Bold"/>
                </a:rPr>
                <a:t>Womb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2485441"/>
              <a:ext cx="15415542" cy="25791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000"/>
                </a:lnSpc>
              </a:pPr>
              <a:r>
                <a:rPr lang="en-US" sz="14000">
                  <a:solidFill>
                    <a:srgbClr val="000000"/>
                  </a:solidFill>
                  <a:latin typeface="Montserrat Classic Bold"/>
                </a:rPr>
                <a:t>LIFE 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5932271" y="8582025"/>
            <a:ext cx="6423458" cy="676275"/>
            <a:chOff x="0" y="0"/>
            <a:chExt cx="8564611" cy="901701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47625"/>
              <a:ext cx="8564611" cy="5471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000000"/>
                  </a:solidFill>
                  <a:latin typeface="Montserrat Classic"/>
                </a:rPr>
                <a:t>Education. Life. Mothers.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1606643" y="461433"/>
              <a:ext cx="6486794" cy="4402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799"/>
                </a:lnSpc>
              </a:pPr>
              <a:r>
                <a:rPr lang="en-US" sz="1999">
                  <a:solidFill>
                    <a:srgbClr val="000000"/>
                  </a:solidFill>
                  <a:latin typeface="Montserrat Classic"/>
                </a:rPr>
                <a:t>www.elmpregnancycenter.com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19509" y="5143500"/>
            <a:ext cx="18727018" cy="5356113"/>
            <a:chOff x="0" y="0"/>
            <a:chExt cx="4932219" cy="14106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32219" cy="1410663"/>
            </a:xfrm>
            <a:custGeom>
              <a:avLst/>
              <a:gdLst/>
              <a:ahLst/>
              <a:cxnLst/>
              <a:rect r="r" b="b" t="t" l="l"/>
              <a:pathLst>
                <a:path h="1410663" w="4932219">
                  <a:moveTo>
                    <a:pt x="0" y="0"/>
                  </a:moveTo>
                  <a:lnTo>
                    <a:pt x="4932219" y="0"/>
                  </a:lnTo>
                  <a:lnTo>
                    <a:pt x="4932219" y="1410663"/>
                  </a:lnTo>
                  <a:lnTo>
                    <a:pt x="0" y="1410663"/>
                  </a:lnTo>
                  <a:close/>
                </a:path>
              </a:pathLst>
            </a:custGeom>
            <a:solidFill>
              <a:srgbClr val="C4D0C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932219" cy="14487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4055899" y="747043"/>
            <a:ext cx="10176201" cy="1113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480"/>
              </a:lnSpc>
            </a:pPr>
            <a:r>
              <a:rPr lang="en-US" sz="8000" spc="552">
                <a:solidFill>
                  <a:srgbClr val="000000"/>
                </a:solidFill>
                <a:latin typeface="Montserrat Classic Bold"/>
              </a:rPr>
              <a:t>PSALMS 139:13-16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15123" y="2265213"/>
            <a:ext cx="16857754" cy="7632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</a:t>
            </a:r>
            <a:r>
              <a:rPr lang="en-US" sz="3613">
                <a:solidFill>
                  <a:srgbClr val="000000"/>
                </a:solidFill>
                <a:latin typeface="Montserrat Classic"/>
              </a:rPr>
              <a:t>For you created my inmost being;</a:t>
            </a:r>
          </a:p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you knit me together in my mother’s womb.</a:t>
            </a:r>
          </a:p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I praise you because I am fearfully and wonderfully made;</a:t>
            </a:r>
          </a:p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your works are wonderful, I know that full well.</a:t>
            </a:r>
          </a:p>
          <a:p>
            <a:pPr algn="ctr">
              <a:lnSpc>
                <a:spcPts val="5058"/>
              </a:lnSpc>
            </a:pPr>
          </a:p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My frame was not hidden from you</a:t>
            </a:r>
          </a:p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when I was made in the secret place,</a:t>
            </a:r>
          </a:p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when I was woven together in the depths of the earth.</a:t>
            </a:r>
          </a:p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Your eyes saw my unformed body;</a:t>
            </a:r>
          </a:p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all the days ordained for me were written in your book</a:t>
            </a:r>
          </a:p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before one of them came to be.</a:t>
            </a:r>
          </a:p>
          <a:p>
            <a:pPr algn="ctr">
              <a:lnSpc>
                <a:spcPts val="5058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762771" y="1487217"/>
            <a:ext cx="5360456" cy="3573637"/>
          </a:xfrm>
          <a:custGeom>
            <a:avLst/>
            <a:gdLst/>
            <a:ahLst/>
            <a:cxnLst/>
            <a:rect r="r" b="b" t="t" l="l"/>
            <a:pathLst>
              <a:path h="3573637" w="5360456">
                <a:moveTo>
                  <a:pt x="0" y="0"/>
                </a:moveTo>
                <a:lnTo>
                  <a:pt x="5360456" y="0"/>
                </a:lnTo>
                <a:lnTo>
                  <a:pt x="5360456" y="3573637"/>
                </a:lnTo>
                <a:lnTo>
                  <a:pt x="0" y="35736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762771" y="5646423"/>
            <a:ext cx="5416123" cy="3611877"/>
          </a:xfrm>
          <a:custGeom>
            <a:avLst/>
            <a:gdLst/>
            <a:ahLst/>
            <a:cxnLst/>
            <a:rect r="r" b="b" t="t" l="l"/>
            <a:pathLst>
              <a:path h="3611877" w="5416123">
                <a:moveTo>
                  <a:pt x="0" y="0"/>
                </a:moveTo>
                <a:lnTo>
                  <a:pt x="5416123" y="0"/>
                </a:lnTo>
                <a:lnTo>
                  <a:pt x="5416123" y="3611877"/>
                </a:lnTo>
                <a:lnTo>
                  <a:pt x="0" y="36118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131260" y="1800835"/>
            <a:ext cx="6012740" cy="3089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000000"/>
                </a:solidFill>
                <a:latin typeface="Montserrat Classic Bold"/>
              </a:rPr>
              <a:t>WHEN DOES LIFE BEGIN?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02710" y="5248275"/>
            <a:ext cx="5669840" cy="2646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000000"/>
                </a:solidFill>
                <a:latin typeface="Montserrat Classic"/>
              </a:rPr>
              <a:t>Life begins at </a:t>
            </a:r>
            <a:r>
              <a:rPr lang="en-US" sz="3799">
                <a:solidFill>
                  <a:srgbClr val="C42E26"/>
                </a:solidFill>
                <a:latin typeface="Montserrat Classic Bold"/>
              </a:rPr>
              <a:t>conception</a:t>
            </a:r>
            <a:r>
              <a:rPr lang="en-US" sz="3799">
                <a:solidFill>
                  <a:srgbClr val="AB8582"/>
                </a:solidFill>
                <a:latin typeface="Montserrat Classic Bold"/>
              </a:rPr>
              <a:t> </a:t>
            </a:r>
            <a:r>
              <a:rPr lang="en-US" sz="3799">
                <a:solidFill>
                  <a:srgbClr val="000000"/>
                </a:solidFill>
                <a:latin typeface="Montserrat Classic"/>
              </a:rPr>
              <a:t>when a sperm and egg come together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97658" y="-361441"/>
            <a:ext cx="9829008" cy="4806441"/>
            <a:chOff x="0" y="0"/>
            <a:chExt cx="2588710" cy="12658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88710" cy="1265894"/>
            </a:xfrm>
            <a:custGeom>
              <a:avLst/>
              <a:gdLst/>
              <a:ahLst/>
              <a:cxnLst/>
              <a:rect r="r" b="b" t="t" l="l"/>
              <a:pathLst>
                <a:path h="1265894" w="2588710">
                  <a:moveTo>
                    <a:pt x="0" y="0"/>
                  </a:moveTo>
                  <a:lnTo>
                    <a:pt x="2588710" y="0"/>
                  </a:lnTo>
                  <a:lnTo>
                    <a:pt x="2588710" y="1265894"/>
                  </a:lnTo>
                  <a:lnTo>
                    <a:pt x="0" y="1265894"/>
                  </a:lnTo>
                  <a:close/>
                </a:path>
              </a:pathLst>
            </a:custGeom>
            <a:solidFill>
              <a:srgbClr val="FFF6E3">
                <a:alpha val="45882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88710" cy="13039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385550" y="1028700"/>
            <a:ext cx="5486400" cy="8229600"/>
            <a:chOff x="0" y="0"/>
            <a:chExt cx="7315200" cy="10972800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27749" t="0" r="27750" b="0"/>
            <a:stretch>
              <a:fillRect/>
            </a:stretch>
          </p:blipFill>
          <p:spPr>
            <a:xfrm flipH="false" flipV="false">
              <a:off x="0" y="0"/>
              <a:ext cx="7315200" cy="10972800"/>
            </a:xfrm>
            <a:prstGeom prst="rect">
              <a:avLst/>
            </a:prstGeom>
          </p:spPr>
        </p:pic>
      </p:grpSp>
      <p:sp>
        <p:nvSpPr>
          <p:cNvPr name="Freeform 7" id="7"/>
          <p:cNvSpPr/>
          <p:nvPr/>
        </p:nvSpPr>
        <p:spPr>
          <a:xfrm flipH="false" flipV="false" rot="0">
            <a:off x="1560961" y="5143500"/>
            <a:ext cx="7970389" cy="4483344"/>
          </a:xfrm>
          <a:custGeom>
            <a:avLst/>
            <a:gdLst/>
            <a:ahLst/>
            <a:cxnLst/>
            <a:rect r="r" b="b" t="t" l="l"/>
            <a:pathLst>
              <a:path h="4483344" w="7970389">
                <a:moveTo>
                  <a:pt x="0" y="0"/>
                </a:moveTo>
                <a:lnTo>
                  <a:pt x="7970389" y="0"/>
                </a:lnTo>
                <a:lnTo>
                  <a:pt x="7970389" y="4483344"/>
                </a:lnTo>
                <a:lnTo>
                  <a:pt x="0" y="44833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53145" y="1119230"/>
            <a:ext cx="7155905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Montserrat Classic Bold"/>
              </a:rPr>
              <a:t>MONTH 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52002" y="2678186"/>
            <a:ext cx="7157048" cy="2174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Montserrat Classic"/>
              </a:rPr>
              <a:t>Before a woman knows she’s pregnant…</a:t>
            </a:r>
          </a:p>
          <a:p>
            <a:pPr marL="539748" indent="-269874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 Classic"/>
              </a:rPr>
              <a:t>Heart, brain, &amp; spinal cord form</a:t>
            </a:r>
          </a:p>
          <a:p>
            <a:pPr marL="539748" indent="-269874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 Classic"/>
              </a:rPr>
              <a:t>Heart beats and pumps blood at </a:t>
            </a:r>
            <a:r>
              <a:rPr lang="en-US" sz="2499">
                <a:solidFill>
                  <a:srgbClr val="C42E26"/>
                </a:solidFill>
                <a:latin typeface="Montserrat Classic Bold"/>
              </a:rPr>
              <a:t>21 days</a:t>
            </a:r>
          </a:p>
          <a:p>
            <a:pPr marL="539748" indent="-269874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 Classic"/>
              </a:rPr>
              <a:t>Arm and leg buds appear</a:t>
            </a:r>
          </a:p>
          <a:p>
            <a:pPr>
              <a:lnSpc>
                <a:spcPts val="3499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25078" y="-191351"/>
            <a:ext cx="18910736" cy="5264818"/>
            <a:chOff x="0" y="0"/>
            <a:chExt cx="4980605" cy="13866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80605" cy="1386619"/>
            </a:xfrm>
            <a:custGeom>
              <a:avLst/>
              <a:gdLst/>
              <a:ahLst/>
              <a:cxnLst/>
              <a:rect r="r" b="b" t="t" l="l"/>
              <a:pathLst>
                <a:path h="1386619" w="4980605">
                  <a:moveTo>
                    <a:pt x="0" y="0"/>
                  </a:moveTo>
                  <a:lnTo>
                    <a:pt x="4980605" y="0"/>
                  </a:lnTo>
                  <a:lnTo>
                    <a:pt x="4980605" y="1386619"/>
                  </a:lnTo>
                  <a:lnTo>
                    <a:pt x="0" y="1386619"/>
                  </a:lnTo>
                  <a:close/>
                </a:path>
              </a:pathLst>
            </a:custGeom>
            <a:solidFill>
              <a:srgbClr val="C4D0CC">
                <a:alpha val="56863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980605" cy="1424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455718" y="841232"/>
            <a:ext cx="7660861" cy="3917910"/>
            <a:chOff x="0" y="0"/>
            <a:chExt cx="1938364" cy="9913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38364" cy="991316"/>
            </a:xfrm>
            <a:custGeom>
              <a:avLst/>
              <a:gdLst/>
              <a:ahLst/>
              <a:cxnLst/>
              <a:rect r="r" b="b" t="t" l="l"/>
              <a:pathLst>
                <a:path h="991316" w="1938364">
                  <a:moveTo>
                    <a:pt x="0" y="0"/>
                  </a:moveTo>
                  <a:lnTo>
                    <a:pt x="1938364" y="0"/>
                  </a:lnTo>
                  <a:lnTo>
                    <a:pt x="1938364" y="991316"/>
                  </a:lnTo>
                  <a:lnTo>
                    <a:pt x="0" y="99131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938364" cy="10294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171421" y="5535771"/>
            <a:ext cx="7660861" cy="3917910"/>
            <a:chOff x="0" y="0"/>
            <a:chExt cx="1938364" cy="99131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38364" cy="991316"/>
            </a:xfrm>
            <a:custGeom>
              <a:avLst/>
              <a:gdLst/>
              <a:ahLst/>
              <a:cxnLst/>
              <a:rect r="r" b="b" t="t" l="l"/>
              <a:pathLst>
                <a:path h="991316" w="1938364">
                  <a:moveTo>
                    <a:pt x="0" y="0"/>
                  </a:moveTo>
                  <a:lnTo>
                    <a:pt x="1938364" y="0"/>
                  </a:lnTo>
                  <a:lnTo>
                    <a:pt x="1938364" y="991316"/>
                  </a:lnTo>
                  <a:lnTo>
                    <a:pt x="0" y="991316"/>
                  </a:lnTo>
                  <a:close/>
                </a:path>
              </a:pathLst>
            </a:custGeom>
            <a:solidFill>
              <a:srgbClr val="C4D0CC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938364" cy="10294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670908" y="1040863"/>
            <a:ext cx="7230481" cy="3518647"/>
            <a:chOff x="0" y="0"/>
            <a:chExt cx="9640641" cy="4691529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2"/>
            <a:srcRect l="0" t="21011" r="0" b="6083"/>
            <a:stretch>
              <a:fillRect/>
            </a:stretch>
          </p:blipFill>
          <p:spPr>
            <a:xfrm flipH="false" flipV="false">
              <a:off x="0" y="0"/>
              <a:ext cx="9640641" cy="4691529"/>
            </a:xfrm>
            <a:prstGeom prst="rect">
              <a:avLst/>
            </a:prstGeom>
          </p:spPr>
        </p:pic>
      </p:grpSp>
      <p:grpSp>
        <p:nvGrpSpPr>
          <p:cNvPr name="Group 13" id="13"/>
          <p:cNvGrpSpPr/>
          <p:nvPr/>
        </p:nvGrpSpPr>
        <p:grpSpPr>
          <a:xfrm rot="0">
            <a:off x="9386611" y="5735402"/>
            <a:ext cx="7230481" cy="3518647"/>
            <a:chOff x="0" y="0"/>
            <a:chExt cx="9640641" cy="4691529"/>
          </a:xfrm>
        </p:grpSpPr>
        <p:pic>
          <p:nvPicPr>
            <p:cNvPr name="Picture 14" id="14"/>
            <p:cNvPicPr>
              <a:picLocks noChangeAspect="true"/>
            </p:cNvPicPr>
            <p:nvPr/>
          </p:nvPicPr>
          <p:blipFill>
            <a:blip r:embed="rId3"/>
            <a:srcRect l="0" t="4087" r="0" b="9398"/>
            <a:stretch>
              <a:fillRect/>
            </a:stretch>
          </p:blipFill>
          <p:spPr>
            <a:xfrm flipH="false" flipV="false">
              <a:off x="0" y="0"/>
              <a:ext cx="9640641" cy="4691529"/>
            </a:xfrm>
            <a:prstGeom prst="rect">
              <a:avLst/>
            </a:prstGeom>
          </p:spPr>
        </p:pic>
      </p:grpSp>
      <p:sp>
        <p:nvSpPr>
          <p:cNvPr name="TextBox 15" id="15"/>
          <p:cNvSpPr txBox="true"/>
          <p:nvPr/>
        </p:nvSpPr>
        <p:spPr>
          <a:xfrm rot="0">
            <a:off x="9666011" y="2229004"/>
            <a:ext cx="6698184" cy="1113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80"/>
              </a:lnSpc>
            </a:pPr>
            <a:r>
              <a:rPr lang="en-US" sz="8000">
                <a:solidFill>
                  <a:srgbClr val="000000"/>
                </a:solidFill>
                <a:latin typeface="Montserrat Classic Bold"/>
              </a:rPr>
              <a:t>MONTH 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70908" y="5511303"/>
            <a:ext cx="7000535" cy="3909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90874" indent="-345437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Classic"/>
              </a:rPr>
              <a:t>Baby has 90% of the structures found in adults</a:t>
            </a:r>
          </a:p>
          <a:p>
            <a:pPr marL="690874" indent="-345437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Classic"/>
              </a:rPr>
              <a:t>Baby begins to move</a:t>
            </a:r>
          </a:p>
          <a:p>
            <a:pPr marL="690874" indent="-345437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Classic"/>
              </a:rPr>
              <a:t>Facial features including eyelids appear</a:t>
            </a:r>
          </a:p>
          <a:p>
            <a:pPr marL="690874" indent="-345437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Classic"/>
              </a:rPr>
              <a:t>The Mother cannot yet feel the baby move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-191351"/>
            <a:ext cx="9526703" cy="10669703"/>
            <a:chOff x="0" y="0"/>
            <a:chExt cx="2509090" cy="281012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09090" cy="2810128"/>
            </a:xfrm>
            <a:custGeom>
              <a:avLst/>
              <a:gdLst/>
              <a:ahLst/>
              <a:cxnLst/>
              <a:rect r="r" b="b" t="t" l="l"/>
              <a:pathLst>
                <a:path h="2810128" w="2509090">
                  <a:moveTo>
                    <a:pt x="0" y="0"/>
                  </a:moveTo>
                  <a:lnTo>
                    <a:pt x="2509090" y="0"/>
                  </a:lnTo>
                  <a:lnTo>
                    <a:pt x="2509090" y="2810128"/>
                  </a:lnTo>
                  <a:lnTo>
                    <a:pt x="0" y="2810128"/>
                  </a:lnTo>
                  <a:close/>
                </a:path>
              </a:pathLst>
            </a:custGeom>
            <a:solidFill>
              <a:srgbClr val="FFF2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09090" cy="28482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8194041" y="2593896"/>
            <a:ext cx="9065259" cy="5099208"/>
          </a:xfrm>
          <a:custGeom>
            <a:avLst/>
            <a:gdLst/>
            <a:ahLst/>
            <a:cxnLst/>
            <a:rect r="r" b="b" t="t" l="l"/>
            <a:pathLst>
              <a:path h="5099208" w="9065259">
                <a:moveTo>
                  <a:pt x="0" y="0"/>
                </a:moveTo>
                <a:lnTo>
                  <a:pt x="9065259" y="0"/>
                </a:lnTo>
                <a:lnTo>
                  <a:pt x="9065259" y="5099208"/>
                </a:lnTo>
                <a:lnTo>
                  <a:pt x="0" y="50992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88960" y="2295585"/>
            <a:ext cx="6774384" cy="1113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480"/>
              </a:lnSpc>
            </a:pPr>
            <a:r>
              <a:rPr lang="en-US" sz="8000">
                <a:solidFill>
                  <a:srgbClr val="000000"/>
                </a:solidFill>
                <a:latin typeface="Montserrat Classic Bold"/>
              </a:rPr>
              <a:t>MONTH 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64843" y="3829696"/>
            <a:ext cx="6532124" cy="3073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55642" indent="-377821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Montserrat Classic"/>
              </a:rPr>
              <a:t>Kidneys, stomach, and liver are working</a:t>
            </a:r>
          </a:p>
          <a:p>
            <a:pPr marL="755642" indent="-377821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Montserrat Classic"/>
              </a:rPr>
              <a:t>B</a:t>
            </a:r>
            <a:r>
              <a:rPr lang="en-US" sz="3499">
                <a:solidFill>
                  <a:srgbClr val="000000"/>
                </a:solidFill>
                <a:latin typeface="Montserrat Classic"/>
              </a:rPr>
              <a:t>aby receives all nutrition from umbilical cord</a:t>
            </a:r>
          </a:p>
          <a:p>
            <a:pPr>
              <a:lnSpc>
                <a:spcPts val="4899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226300" y="-361442"/>
            <a:ext cx="11274313" cy="11009883"/>
            <a:chOff x="0" y="0"/>
            <a:chExt cx="2969366" cy="28997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69366" cy="2899722"/>
            </a:xfrm>
            <a:custGeom>
              <a:avLst/>
              <a:gdLst/>
              <a:ahLst/>
              <a:cxnLst/>
              <a:rect r="r" b="b" t="t" l="l"/>
              <a:pathLst>
                <a:path h="2899722" w="2969366">
                  <a:moveTo>
                    <a:pt x="0" y="0"/>
                  </a:moveTo>
                  <a:lnTo>
                    <a:pt x="2969366" y="0"/>
                  </a:lnTo>
                  <a:lnTo>
                    <a:pt x="2969366" y="2899722"/>
                  </a:lnTo>
                  <a:lnTo>
                    <a:pt x="0" y="2899722"/>
                  </a:lnTo>
                  <a:close/>
                </a:path>
              </a:pathLst>
            </a:custGeom>
            <a:solidFill>
              <a:srgbClr val="FFF6E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969366" cy="29378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3044637" y="1546185"/>
            <a:ext cx="3747427" cy="2664836"/>
            <a:chOff x="0" y="0"/>
            <a:chExt cx="4996569" cy="3553114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3110" t="0" r="3110" b="0"/>
            <a:stretch>
              <a:fillRect/>
            </a:stretch>
          </p:blipFill>
          <p:spPr>
            <a:xfrm flipH="false" flipV="false">
              <a:off x="0" y="0"/>
              <a:ext cx="4996569" cy="3553114"/>
            </a:xfrm>
            <a:prstGeom prst="rect">
              <a:avLst/>
            </a:prstGeom>
          </p:spPr>
        </p:pic>
      </p:grpSp>
      <p:grpSp>
        <p:nvGrpSpPr>
          <p:cNvPr name="Group 7" id="7"/>
          <p:cNvGrpSpPr/>
          <p:nvPr/>
        </p:nvGrpSpPr>
        <p:grpSpPr>
          <a:xfrm rot="0">
            <a:off x="8722236" y="5381194"/>
            <a:ext cx="3747427" cy="2664836"/>
            <a:chOff x="0" y="0"/>
            <a:chExt cx="4996569" cy="3553114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/>
            <a:srcRect l="3110" t="0" r="3110" b="0"/>
            <a:stretch>
              <a:fillRect/>
            </a:stretch>
          </p:blipFill>
          <p:spPr>
            <a:xfrm flipH="false" flipV="false">
              <a:off x="0" y="0"/>
              <a:ext cx="4996569" cy="3553114"/>
            </a:xfrm>
            <a:prstGeom prst="rect">
              <a:avLst/>
            </a:prstGeom>
          </p:spPr>
        </p:pic>
      </p:grpSp>
      <p:grpSp>
        <p:nvGrpSpPr>
          <p:cNvPr name="Group 9" id="9"/>
          <p:cNvGrpSpPr/>
          <p:nvPr/>
        </p:nvGrpSpPr>
        <p:grpSpPr>
          <a:xfrm rot="0">
            <a:off x="8722236" y="1546185"/>
            <a:ext cx="3747427" cy="2664836"/>
            <a:chOff x="0" y="0"/>
            <a:chExt cx="4996569" cy="3553114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4"/>
            <a:srcRect l="3124" t="0" r="3124" b="0"/>
            <a:stretch>
              <a:fillRect/>
            </a:stretch>
          </p:blipFill>
          <p:spPr>
            <a:xfrm flipH="false" flipV="false">
              <a:off x="0" y="0"/>
              <a:ext cx="4996569" cy="3553114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13044637" y="5381194"/>
            <a:ext cx="3747427" cy="2664836"/>
            <a:chOff x="0" y="0"/>
            <a:chExt cx="4996569" cy="3553114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5"/>
            <a:srcRect l="17405" t="9792" r="0" b="31473"/>
            <a:stretch>
              <a:fillRect/>
            </a:stretch>
          </p:blipFill>
          <p:spPr>
            <a:xfrm flipH="false" flipV="false">
              <a:off x="0" y="0"/>
              <a:ext cx="4996569" cy="3553114"/>
            </a:xfrm>
            <a:prstGeom prst="rect">
              <a:avLst/>
            </a:prstGeom>
          </p:spPr>
        </p:pic>
      </p:grpSp>
      <p:sp>
        <p:nvSpPr>
          <p:cNvPr name="TextBox 13" id="13"/>
          <p:cNvSpPr txBox="true"/>
          <p:nvPr/>
        </p:nvSpPr>
        <p:spPr>
          <a:xfrm rot="0">
            <a:off x="1560664" y="3044526"/>
            <a:ext cx="5252005" cy="11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040"/>
              </a:lnSpc>
            </a:pPr>
            <a:r>
              <a:rPr lang="en-US" sz="8000">
                <a:solidFill>
                  <a:srgbClr val="000000"/>
                </a:solidFill>
                <a:latin typeface="Montserrat Classic Bold"/>
              </a:rPr>
              <a:t>MONTH 4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94682" y="5086350"/>
            <a:ext cx="5783970" cy="4612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26106" indent="-313053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 Classic"/>
              </a:rPr>
              <a:t>Opens mouth, moves lips, sucks thumb, yawns and swallows</a:t>
            </a:r>
          </a:p>
          <a:p>
            <a:pPr marL="626106" indent="-313053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 Classic"/>
              </a:rPr>
              <a:t>E</a:t>
            </a:r>
            <a:r>
              <a:rPr lang="en-US" sz="2899">
                <a:solidFill>
                  <a:srgbClr val="000000"/>
                </a:solidFill>
                <a:latin typeface="Montserrat Classic"/>
              </a:rPr>
              <a:t>yes can make sideways movements</a:t>
            </a:r>
          </a:p>
          <a:p>
            <a:pPr marL="626106" indent="-313053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 Classic"/>
              </a:rPr>
              <a:t>Finger and toenails appear</a:t>
            </a:r>
          </a:p>
          <a:p>
            <a:pPr marL="626106" indent="-313053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C42E26"/>
                </a:solidFill>
                <a:latin typeface="Montserrat Classic Bold"/>
              </a:rPr>
              <a:t>Mother can feel her baby</a:t>
            </a:r>
            <a:r>
              <a:rPr lang="en-US" sz="2899">
                <a:solidFill>
                  <a:srgbClr val="C42E26"/>
                </a:solidFill>
                <a:latin typeface="Montserrat Classic Bold"/>
              </a:rPr>
              <a:t> move</a:t>
            </a:r>
          </a:p>
          <a:p>
            <a:pPr>
              <a:lnSpc>
                <a:spcPts val="40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25078" y="-191351"/>
            <a:ext cx="18910736" cy="5264818"/>
            <a:chOff x="0" y="0"/>
            <a:chExt cx="4980605" cy="13866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80605" cy="1386619"/>
            </a:xfrm>
            <a:custGeom>
              <a:avLst/>
              <a:gdLst/>
              <a:ahLst/>
              <a:cxnLst/>
              <a:rect r="r" b="b" t="t" l="l"/>
              <a:pathLst>
                <a:path h="1386619" w="4980605">
                  <a:moveTo>
                    <a:pt x="0" y="0"/>
                  </a:moveTo>
                  <a:lnTo>
                    <a:pt x="4980605" y="0"/>
                  </a:lnTo>
                  <a:lnTo>
                    <a:pt x="4980605" y="1386619"/>
                  </a:lnTo>
                  <a:lnTo>
                    <a:pt x="0" y="1386619"/>
                  </a:lnTo>
                  <a:close/>
                </a:path>
              </a:pathLst>
            </a:custGeom>
            <a:solidFill>
              <a:srgbClr val="C4D0CC">
                <a:alpha val="44706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980605" cy="1424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455718" y="841232"/>
            <a:ext cx="7660861" cy="3917910"/>
            <a:chOff x="0" y="0"/>
            <a:chExt cx="1938364" cy="9913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38364" cy="991316"/>
            </a:xfrm>
            <a:custGeom>
              <a:avLst/>
              <a:gdLst/>
              <a:ahLst/>
              <a:cxnLst/>
              <a:rect r="r" b="b" t="t" l="l"/>
              <a:pathLst>
                <a:path h="991316" w="1938364">
                  <a:moveTo>
                    <a:pt x="0" y="0"/>
                  </a:moveTo>
                  <a:lnTo>
                    <a:pt x="1938364" y="0"/>
                  </a:lnTo>
                  <a:lnTo>
                    <a:pt x="1938364" y="991316"/>
                  </a:lnTo>
                  <a:lnTo>
                    <a:pt x="0" y="99131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938364" cy="10294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171421" y="5535771"/>
            <a:ext cx="7660861" cy="3917910"/>
            <a:chOff x="0" y="0"/>
            <a:chExt cx="1938364" cy="99131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38364" cy="991316"/>
            </a:xfrm>
            <a:custGeom>
              <a:avLst/>
              <a:gdLst/>
              <a:ahLst/>
              <a:cxnLst/>
              <a:rect r="r" b="b" t="t" l="l"/>
              <a:pathLst>
                <a:path h="991316" w="1938364">
                  <a:moveTo>
                    <a:pt x="0" y="0"/>
                  </a:moveTo>
                  <a:lnTo>
                    <a:pt x="1938364" y="0"/>
                  </a:lnTo>
                  <a:lnTo>
                    <a:pt x="1938364" y="991316"/>
                  </a:lnTo>
                  <a:lnTo>
                    <a:pt x="0" y="991316"/>
                  </a:lnTo>
                  <a:close/>
                </a:path>
              </a:pathLst>
            </a:custGeom>
            <a:solidFill>
              <a:srgbClr val="C4D0CC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938364" cy="10294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670908" y="1040863"/>
            <a:ext cx="7230481" cy="3518647"/>
            <a:chOff x="0" y="0"/>
            <a:chExt cx="9640641" cy="4691529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2"/>
            <a:srcRect l="0" t="4087" r="0" b="9398"/>
            <a:stretch>
              <a:fillRect/>
            </a:stretch>
          </p:blipFill>
          <p:spPr>
            <a:xfrm flipH="false" flipV="false">
              <a:off x="0" y="0"/>
              <a:ext cx="9640641" cy="4691529"/>
            </a:xfrm>
            <a:prstGeom prst="rect">
              <a:avLst/>
            </a:prstGeom>
          </p:spPr>
        </p:pic>
      </p:grpSp>
      <p:grpSp>
        <p:nvGrpSpPr>
          <p:cNvPr name="Group 13" id="13"/>
          <p:cNvGrpSpPr/>
          <p:nvPr/>
        </p:nvGrpSpPr>
        <p:grpSpPr>
          <a:xfrm rot="0">
            <a:off x="9386611" y="5735402"/>
            <a:ext cx="7230481" cy="3518647"/>
            <a:chOff x="0" y="0"/>
            <a:chExt cx="9640641" cy="4691529"/>
          </a:xfrm>
        </p:grpSpPr>
        <p:pic>
          <p:nvPicPr>
            <p:cNvPr name="Picture 14" id="14"/>
            <p:cNvPicPr>
              <a:picLocks noChangeAspect="true"/>
            </p:cNvPicPr>
            <p:nvPr/>
          </p:nvPicPr>
          <p:blipFill>
            <a:blip r:embed="rId3"/>
            <a:srcRect l="0" t="574" r="0" b="26452"/>
            <a:stretch>
              <a:fillRect/>
            </a:stretch>
          </p:blipFill>
          <p:spPr>
            <a:xfrm flipH="false" flipV="false">
              <a:off x="0" y="0"/>
              <a:ext cx="9640641" cy="4691529"/>
            </a:xfrm>
            <a:prstGeom prst="rect">
              <a:avLst/>
            </a:prstGeom>
          </p:spPr>
        </p:pic>
      </p:grpSp>
      <p:sp>
        <p:nvSpPr>
          <p:cNvPr name="TextBox 15" id="15"/>
          <p:cNvSpPr txBox="true"/>
          <p:nvPr/>
        </p:nvSpPr>
        <p:spPr>
          <a:xfrm rot="0">
            <a:off x="9666011" y="2229004"/>
            <a:ext cx="6698184" cy="1113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80"/>
              </a:lnSpc>
            </a:pPr>
            <a:r>
              <a:rPr lang="en-US" sz="8000">
                <a:solidFill>
                  <a:srgbClr val="000000"/>
                </a:solidFill>
                <a:latin typeface="Montserrat Classic Bold"/>
              </a:rPr>
              <a:t>MONTH 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215434" y="6017398"/>
            <a:ext cx="6411186" cy="2887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12464" indent="-356232" lvl="1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000000"/>
                </a:solidFill>
                <a:latin typeface="Montserrat Classic"/>
              </a:rPr>
              <a:t>Baby can feel pain</a:t>
            </a:r>
          </a:p>
          <a:p>
            <a:pPr marL="712464" indent="-356232" lvl="1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C42E26"/>
                </a:solidFill>
                <a:latin typeface="Montserrat Classic Bold"/>
              </a:rPr>
              <a:t>Fingerprints can be seen</a:t>
            </a:r>
          </a:p>
          <a:p>
            <a:pPr marL="712464" indent="-356232" lvl="1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000000"/>
                </a:solidFill>
                <a:latin typeface="Montserrat Classic"/>
              </a:rPr>
              <a:t>E</a:t>
            </a:r>
            <a:r>
              <a:rPr lang="en-US" sz="3299">
                <a:solidFill>
                  <a:srgbClr val="000000"/>
                </a:solidFill>
                <a:latin typeface="Montserrat Classic"/>
              </a:rPr>
              <a:t>yes are formed knowing light from dark.</a:t>
            </a:r>
          </a:p>
          <a:p>
            <a:pPr>
              <a:lnSpc>
                <a:spcPts val="4619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-191351"/>
            <a:ext cx="9526703" cy="10669703"/>
            <a:chOff x="0" y="0"/>
            <a:chExt cx="2509090" cy="281012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09090" cy="2810128"/>
            </a:xfrm>
            <a:custGeom>
              <a:avLst/>
              <a:gdLst/>
              <a:ahLst/>
              <a:cxnLst/>
              <a:rect r="r" b="b" t="t" l="l"/>
              <a:pathLst>
                <a:path h="2810128" w="2509090">
                  <a:moveTo>
                    <a:pt x="0" y="0"/>
                  </a:moveTo>
                  <a:lnTo>
                    <a:pt x="2509090" y="0"/>
                  </a:lnTo>
                  <a:lnTo>
                    <a:pt x="2509090" y="2810128"/>
                  </a:lnTo>
                  <a:lnTo>
                    <a:pt x="0" y="2810128"/>
                  </a:lnTo>
                  <a:close/>
                </a:path>
              </a:pathLst>
            </a:custGeom>
            <a:solidFill>
              <a:srgbClr val="FFF2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09090" cy="28482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564705" y="1028700"/>
            <a:ext cx="5781889" cy="8229600"/>
            <a:chOff x="0" y="0"/>
            <a:chExt cx="1461702" cy="2080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61702" cy="2080500"/>
            </a:xfrm>
            <a:custGeom>
              <a:avLst/>
              <a:gdLst/>
              <a:ahLst/>
              <a:cxnLst/>
              <a:rect r="r" b="b" t="t" l="l"/>
              <a:pathLst>
                <a:path h="2080500" w="1461702">
                  <a:moveTo>
                    <a:pt x="0" y="0"/>
                  </a:moveTo>
                  <a:lnTo>
                    <a:pt x="1461702" y="0"/>
                  </a:lnTo>
                  <a:lnTo>
                    <a:pt x="1461702" y="2080500"/>
                  </a:lnTo>
                  <a:lnTo>
                    <a:pt x="0" y="20805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461702" cy="2118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865893" y="1352478"/>
            <a:ext cx="5179514" cy="7582043"/>
            <a:chOff x="0" y="0"/>
            <a:chExt cx="6906019" cy="10109391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2"/>
            <a:srcRect l="7569" t="0" r="7569" b="0"/>
            <a:stretch>
              <a:fillRect/>
            </a:stretch>
          </p:blipFill>
          <p:spPr>
            <a:xfrm flipH="false" flipV="false">
              <a:off x="0" y="0"/>
              <a:ext cx="6906019" cy="10109391"/>
            </a:xfrm>
            <a:prstGeom prst="rect">
              <a:avLst/>
            </a:prstGeom>
          </p:spPr>
        </p:pic>
      </p:grpSp>
      <p:sp>
        <p:nvSpPr>
          <p:cNvPr name="TextBox 10" id="10"/>
          <p:cNvSpPr txBox="true"/>
          <p:nvPr/>
        </p:nvSpPr>
        <p:spPr>
          <a:xfrm rot="0">
            <a:off x="1588960" y="2295585"/>
            <a:ext cx="6774384" cy="1113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480"/>
              </a:lnSpc>
            </a:pPr>
            <a:r>
              <a:rPr lang="en-US" sz="8000">
                <a:solidFill>
                  <a:srgbClr val="000000"/>
                </a:solidFill>
                <a:latin typeface="Montserrat Classic Bold"/>
              </a:rPr>
              <a:t>MONTH 6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88960" y="3771986"/>
            <a:ext cx="6774384" cy="3909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90874" indent="-345437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Classic"/>
              </a:rPr>
              <a:t>Baby has a chance of survival if born</a:t>
            </a:r>
          </a:p>
          <a:p>
            <a:pPr marL="690874" indent="-345437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Classic"/>
              </a:rPr>
              <a:t>H</a:t>
            </a:r>
            <a:r>
              <a:rPr lang="en-US" sz="3199">
                <a:solidFill>
                  <a:srgbClr val="000000"/>
                </a:solidFill>
                <a:latin typeface="Montserrat Classic"/>
              </a:rPr>
              <a:t>ears and recognizes Mother and Father’s voices</a:t>
            </a:r>
          </a:p>
          <a:p>
            <a:pPr marL="690874" indent="-345437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Classic"/>
              </a:rPr>
              <a:t>S</a:t>
            </a:r>
            <a:r>
              <a:rPr lang="en-US" sz="3199">
                <a:solidFill>
                  <a:srgbClr val="000000"/>
                </a:solidFill>
                <a:latin typeface="Montserrat Classic"/>
              </a:rPr>
              <a:t>miles &amp; frowns</a:t>
            </a:r>
          </a:p>
          <a:p>
            <a:pPr marL="690874" indent="-345437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Classic"/>
              </a:rPr>
              <a:t>D</a:t>
            </a:r>
            <a:r>
              <a:rPr lang="en-US" sz="3199">
                <a:solidFill>
                  <a:srgbClr val="000000"/>
                </a:solidFill>
                <a:latin typeface="Montserrat Classic"/>
              </a:rPr>
              <a:t>reams</a:t>
            </a:r>
          </a:p>
          <a:p>
            <a:pPr>
              <a:lnSpc>
                <a:spcPts val="4479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-297658"/>
            <a:ext cx="9420396" cy="10882315"/>
            <a:chOff x="0" y="0"/>
            <a:chExt cx="2481092" cy="2866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81092" cy="2866124"/>
            </a:xfrm>
            <a:custGeom>
              <a:avLst/>
              <a:gdLst/>
              <a:ahLst/>
              <a:cxnLst/>
              <a:rect r="r" b="b" t="t" l="l"/>
              <a:pathLst>
                <a:path h="2866124" w="2481092">
                  <a:moveTo>
                    <a:pt x="0" y="0"/>
                  </a:moveTo>
                  <a:lnTo>
                    <a:pt x="2481092" y="0"/>
                  </a:lnTo>
                  <a:lnTo>
                    <a:pt x="2481092" y="2866124"/>
                  </a:lnTo>
                  <a:lnTo>
                    <a:pt x="0" y="2866124"/>
                  </a:lnTo>
                  <a:close/>
                </a:path>
              </a:pathLst>
            </a:custGeom>
            <a:solidFill>
              <a:srgbClr val="FFF6E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81092" cy="2904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7959272" y="1327120"/>
            <a:ext cx="6784676" cy="3816380"/>
          </a:xfrm>
          <a:custGeom>
            <a:avLst/>
            <a:gdLst/>
            <a:ahLst/>
            <a:cxnLst/>
            <a:rect r="r" b="b" t="t" l="l"/>
            <a:pathLst>
              <a:path h="3816380" w="6784676">
                <a:moveTo>
                  <a:pt x="0" y="0"/>
                </a:moveTo>
                <a:lnTo>
                  <a:pt x="6784676" y="0"/>
                </a:lnTo>
                <a:lnTo>
                  <a:pt x="6784676" y="3816380"/>
                </a:lnTo>
                <a:lnTo>
                  <a:pt x="0" y="3816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391743" y="5498806"/>
            <a:ext cx="6924911" cy="4388662"/>
          </a:xfrm>
          <a:custGeom>
            <a:avLst/>
            <a:gdLst/>
            <a:ahLst/>
            <a:cxnLst/>
            <a:rect r="r" b="b" t="t" l="l"/>
            <a:pathLst>
              <a:path h="4388662" w="6924911">
                <a:moveTo>
                  <a:pt x="0" y="0"/>
                </a:moveTo>
                <a:lnTo>
                  <a:pt x="6924911" y="0"/>
                </a:lnTo>
                <a:lnTo>
                  <a:pt x="6924911" y="4388662"/>
                </a:lnTo>
                <a:lnTo>
                  <a:pt x="0" y="43886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121471" y="4420575"/>
            <a:ext cx="5135672" cy="1078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160"/>
              </a:lnSpc>
            </a:pPr>
            <a:r>
              <a:rPr lang="en-US" sz="8000">
                <a:solidFill>
                  <a:srgbClr val="000000"/>
                </a:solidFill>
                <a:latin typeface="Montserrat Classic Bold"/>
              </a:rPr>
              <a:t>MONTH 7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121471" y="5695556"/>
            <a:ext cx="5837801" cy="3909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90874" indent="-345437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>
                    <a:alpha val="80000"/>
                  </a:srgbClr>
                </a:solidFill>
                <a:latin typeface="Montserrat Classic"/>
              </a:rPr>
              <a:t>Baby’s vocal cords are now active</a:t>
            </a:r>
          </a:p>
          <a:p>
            <a:pPr marL="690874" indent="-345437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>
                    <a:alpha val="80000"/>
                  </a:srgbClr>
                </a:solidFill>
                <a:latin typeface="Montserrat Classic"/>
              </a:rPr>
              <a:t>Eyebrows are formed and eyes can make tears</a:t>
            </a:r>
          </a:p>
          <a:p>
            <a:pPr marL="690874" indent="-345437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>
                    <a:alpha val="80000"/>
                  </a:srgbClr>
                </a:solidFill>
                <a:latin typeface="Montserrat Classic"/>
              </a:rPr>
              <a:t>Lungs are getting stronger</a:t>
            </a:r>
          </a:p>
          <a:p>
            <a:pPr>
              <a:lnSpc>
                <a:spcPts val="4479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-191351"/>
            <a:ext cx="9526703" cy="10669703"/>
            <a:chOff x="0" y="0"/>
            <a:chExt cx="2509090" cy="281012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09090" cy="2810128"/>
            </a:xfrm>
            <a:custGeom>
              <a:avLst/>
              <a:gdLst/>
              <a:ahLst/>
              <a:cxnLst/>
              <a:rect r="r" b="b" t="t" l="l"/>
              <a:pathLst>
                <a:path h="2810128" w="2509090">
                  <a:moveTo>
                    <a:pt x="0" y="0"/>
                  </a:moveTo>
                  <a:lnTo>
                    <a:pt x="2509090" y="0"/>
                  </a:lnTo>
                  <a:lnTo>
                    <a:pt x="2509090" y="2810128"/>
                  </a:lnTo>
                  <a:lnTo>
                    <a:pt x="0" y="2810128"/>
                  </a:lnTo>
                  <a:close/>
                </a:path>
              </a:pathLst>
            </a:custGeom>
            <a:solidFill>
              <a:srgbClr val="FFF2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09090" cy="28482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564705" y="1028700"/>
            <a:ext cx="5781889" cy="8229600"/>
            <a:chOff x="0" y="0"/>
            <a:chExt cx="1461702" cy="2080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61702" cy="2080500"/>
            </a:xfrm>
            <a:custGeom>
              <a:avLst/>
              <a:gdLst/>
              <a:ahLst/>
              <a:cxnLst/>
              <a:rect r="r" b="b" t="t" l="l"/>
              <a:pathLst>
                <a:path h="2080500" w="1461702">
                  <a:moveTo>
                    <a:pt x="0" y="0"/>
                  </a:moveTo>
                  <a:lnTo>
                    <a:pt x="1461702" y="0"/>
                  </a:lnTo>
                  <a:lnTo>
                    <a:pt x="1461702" y="2080500"/>
                  </a:lnTo>
                  <a:lnTo>
                    <a:pt x="0" y="20805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461702" cy="2118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865893" y="1352478"/>
            <a:ext cx="5179514" cy="7582043"/>
            <a:chOff x="0" y="0"/>
            <a:chExt cx="6906019" cy="10109391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2"/>
            <a:srcRect l="0" t="1189" r="0" b="1189"/>
            <a:stretch>
              <a:fillRect/>
            </a:stretch>
          </p:blipFill>
          <p:spPr>
            <a:xfrm flipH="false" flipV="false">
              <a:off x="0" y="0"/>
              <a:ext cx="6906019" cy="10109391"/>
            </a:xfrm>
            <a:prstGeom prst="rect">
              <a:avLst/>
            </a:prstGeom>
          </p:spPr>
        </p:pic>
      </p:grpSp>
      <p:sp>
        <p:nvSpPr>
          <p:cNvPr name="TextBox 10" id="10"/>
          <p:cNvSpPr txBox="true"/>
          <p:nvPr/>
        </p:nvSpPr>
        <p:spPr>
          <a:xfrm rot="0">
            <a:off x="1588960" y="2295585"/>
            <a:ext cx="6774384" cy="1113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480"/>
              </a:lnSpc>
            </a:pPr>
            <a:r>
              <a:rPr lang="en-US" sz="8000">
                <a:solidFill>
                  <a:srgbClr val="000000"/>
                </a:solidFill>
                <a:latin typeface="Montserrat Classic Bold"/>
              </a:rPr>
              <a:t>MONTH 8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88960" y="3771986"/>
            <a:ext cx="6774384" cy="3583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26106" indent="-313053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 Classic"/>
              </a:rPr>
              <a:t>Baby turns head down to prepare for birth</a:t>
            </a:r>
          </a:p>
          <a:p>
            <a:pPr marL="626106" indent="-313053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 Classic"/>
              </a:rPr>
              <a:t>S</a:t>
            </a:r>
            <a:r>
              <a:rPr lang="en-US" sz="2899">
                <a:solidFill>
                  <a:srgbClr val="000000"/>
                </a:solidFill>
                <a:latin typeface="Montserrat Classic"/>
              </a:rPr>
              <a:t>kin becomes smooth</a:t>
            </a:r>
          </a:p>
          <a:p>
            <a:pPr marL="626106" indent="-313053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 Classic"/>
              </a:rPr>
              <a:t>Hair begins to thicken</a:t>
            </a:r>
          </a:p>
          <a:p>
            <a:pPr marL="626106" indent="-313053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 Classic"/>
              </a:rPr>
              <a:t>Bones are all developed</a:t>
            </a:r>
          </a:p>
          <a:p>
            <a:pPr marL="626106" indent="-313053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 Classic"/>
              </a:rPr>
              <a:t>Hands can grasp firmly</a:t>
            </a:r>
          </a:p>
          <a:p>
            <a:pPr>
              <a:lnSpc>
                <a:spcPts val="4059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33874" y="-276396"/>
            <a:ext cx="9377874" cy="10839793"/>
            <a:chOff x="0" y="0"/>
            <a:chExt cx="2469893" cy="28549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9893" cy="2854925"/>
            </a:xfrm>
            <a:custGeom>
              <a:avLst/>
              <a:gdLst/>
              <a:ahLst/>
              <a:cxnLst/>
              <a:rect r="r" b="b" t="t" l="l"/>
              <a:pathLst>
                <a:path h="2854925" w="2469893">
                  <a:moveTo>
                    <a:pt x="0" y="0"/>
                  </a:moveTo>
                  <a:lnTo>
                    <a:pt x="2469893" y="0"/>
                  </a:lnTo>
                  <a:lnTo>
                    <a:pt x="2469893" y="2854925"/>
                  </a:lnTo>
                  <a:lnTo>
                    <a:pt x="0" y="2854925"/>
                  </a:lnTo>
                  <a:close/>
                </a:path>
              </a:pathLst>
            </a:custGeom>
            <a:solidFill>
              <a:srgbClr val="FFF6E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9893" cy="2893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479482" y="2182864"/>
            <a:ext cx="4692963" cy="7075436"/>
            <a:chOff x="0" y="0"/>
            <a:chExt cx="6257284" cy="9433915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29803" t="0" r="32887" b="0"/>
            <a:stretch>
              <a:fillRect/>
            </a:stretch>
          </p:blipFill>
          <p:spPr>
            <a:xfrm flipH="false" flipV="false">
              <a:off x="0" y="0"/>
              <a:ext cx="6257284" cy="9433915"/>
            </a:xfrm>
            <a:prstGeom prst="rect">
              <a:avLst/>
            </a:prstGeom>
          </p:spPr>
        </p:pic>
      </p:grpSp>
      <p:grpSp>
        <p:nvGrpSpPr>
          <p:cNvPr name="Group 7" id="7"/>
          <p:cNvGrpSpPr/>
          <p:nvPr/>
        </p:nvGrpSpPr>
        <p:grpSpPr>
          <a:xfrm rot="0">
            <a:off x="7329319" y="1028700"/>
            <a:ext cx="4692963" cy="7075436"/>
            <a:chOff x="0" y="0"/>
            <a:chExt cx="6257284" cy="9433915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/>
            <a:srcRect l="27890" t="0" r="27890" b="0"/>
            <a:stretch>
              <a:fillRect/>
            </a:stretch>
          </p:blipFill>
          <p:spPr>
            <a:xfrm flipH="false" flipV="false">
              <a:off x="0" y="0"/>
              <a:ext cx="6257284" cy="9433915"/>
            </a:xfrm>
            <a:prstGeom prst="rect">
              <a:avLst/>
            </a:prstGeom>
          </p:spPr>
        </p:pic>
      </p:grpSp>
      <p:sp>
        <p:nvSpPr>
          <p:cNvPr name="TextBox 9" id="9"/>
          <p:cNvSpPr txBox="true"/>
          <p:nvPr/>
        </p:nvSpPr>
        <p:spPr>
          <a:xfrm rot="0">
            <a:off x="1028700" y="3530561"/>
            <a:ext cx="6012740" cy="1069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000000"/>
                </a:solidFill>
                <a:latin typeface="Montserrat Classic Bold"/>
              </a:rPr>
              <a:t>MONTH 9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00150" y="4771490"/>
            <a:ext cx="5669840" cy="4171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47695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Montserrat Classic"/>
              </a:rPr>
              <a:t>Baby takes first breath</a:t>
            </a:r>
          </a:p>
          <a:p>
            <a:pPr marL="647695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Montserrat Classic"/>
              </a:rPr>
              <a:t>Baby is an incredible creation of God!</a:t>
            </a:r>
          </a:p>
          <a:p>
            <a:pPr marL="647695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Montserrat Classic"/>
              </a:rPr>
              <a:t>Every life has value from conception until death</a:t>
            </a:r>
          </a:p>
          <a:p>
            <a:pPr algn="l" marL="647695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Montserrat Classic"/>
              </a:rPr>
              <a:t>Life is important to God, because God created you</a:t>
            </a:r>
          </a:p>
          <a:p>
            <a:pPr>
              <a:lnSpc>
                <a:spcPts val="4199"/>
              </a:lnSpc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19509" y="5143500"/>
            <a:ext cx="18727018" cy="5356113"/>
            <a:chOff x="0" y="0"/>
            <a:chExt cx="4932219" cy="14106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32219" cy="1410663"/>
            </a:xfrm>
            <a:custGeom>
              <a:avLst/>
              <a:gdLst/>
              <a:ahLst/>
              <a:cxnLst/>
              <a:rect r="r" b="b" t="t" l="l"/>
              <a:pathLst>
                <a:path h="1410663" w="4932219">
                  <a:moveTo>
                    <a:pt x="0" y="0"/>
                  </a:moveTo>
                  <a:lnTo>
                    <a:pt x="4932219" y="0"/>
                  </a:lnTo>
                  <a:lnTo>
                    <a:pt x="4932219" y="1410663"/>
                  </a:lnTo>
                  <a:lnTo>
                    <a:pt x="0" y="1410663"/>
                  </a:lnTo>
                  <a:close/>
                </a:path>
              </a:pathLst>
            </a:custGeom>
            <a:solidFill>
              <a:srgbClr val="C4D0C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932219" cy="14487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4055899" y="747043"/>
            <a:ext cx="10176201" cy="1113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480"/>
              </a:lnSpc>
            </a:pPr>
            <a:r>
              <a:rPr lang="en-US" sz="8000" spc="552">
                <a:solidFill>
                  <a:srgbClr val="000000"/>
                </a:solidFill>
                <a:latin typeface="Montserrat Classic Bold"/>
              </a:rPr>
              <a:t>PSALMS 139:13-16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15123" y="2265213"/>
            <a:ext cx="16857754" cy="7632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</a:t>
            </a:r>
            <a:r>
              <a:rPr lang="en-US" sz="3613">
                <a:solidFill>
                  <a:srgbClr val="000000"/>
                </a:solidFill>
                <a:latin typeface="Montserrat Classic"/>
              </a:rPr>
              <a:t>For you created my inmost being;</a:t>
            </a:r>
          </a:p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you knit me together in my mother’s womb.</a:t>
            </a:r>
          </a:p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I praise you because I am fearfully and wonderfully made;</a:t>
            </a:r>
          </a:p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your works are wonderful, I know that full well.</a:t>
            </a:r>
          </a:p>
          <a:p>
            <a:pPr algn="ctr">
              <a:lnSpc>
                <a:spcPts val="5058"/>
              </a:lnSpc>
            </a:pPr>
          </a:p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My frame was not hidden from you</a:t>
            </a:r>
          </a:p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when I was made in the secret place,</a:t>
            </a:r>
          </a:p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when I was woven together in the depths of the earth.</a:t>
            </a:r>
          </a:p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Your eyes saw my unformed body;</a:t>
            </a:r>
          </a:p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all the days ordained for me were written in your book</a:t>
            </a:r>
          </a:p>
          <a:p>
            <a:pPr algn="ctr">
              <a:lnSpc>
                <a:spcPts val="5058"/>
              </a:lnSpc>
            </a:pPr>
            <a:r>
              <a:rPr lang="en-US" sz="3613">
                <a:solidFill>
                  <a:srgbClr val="000000"/>
                </a:solidFill>
                <a:latin typeface="Montserrat Classic"/>
              </a:rPr>
              <a:t> before one of them came to be.</a:t>
            </a:r>
          </a:p>
          <a:p>
            <a:pPr algn="ctr">
              <a:lnSpc>
                <a:spcPts val="5058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DAF0ATAiPeA</dc:identifier>
  <dcterms:modified xsi:type="dcterms:W3CDTF">2011-08-01T06:04:30Z</dcterms:modified>
  <cp:revision>1</cp:revision>
  <dc:title>Life in the Womb English Thai 2024</dc:title>
</cp:coreProperties>
</file>