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notesSlides/notesSlide1.xml" ContentType="application/vnd.openxmlformats-officedocument.presentationml.notesSlide+xml"/>
  <Override PartName="/ppt/theme/themeOverride4.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5.xml" ContentType="application/vnd.openxmlformats-officedocument.themeOverride+xml"/>
  <Override PartName="/ppt/notesSlides/notesSlide7.xml" ContentType="application/vnd.openxmlformats-officedocument.presentationml.notesSlide+xml"/>
  <Override PartName="/ppt/theme/themeOverride6.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7.xml" ContentType="application/vnd.openxmlformats-officedocument.themeOverride+xml"/>
  <Override PartName="/ppt/notesSlides/notesSlide10.xml" ContentType="application/vnd.openxmlformats-officedocument.presentationml.notesSlide+xml"/>
  <Override PartName="/ppt/theme/themeOverride8.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9.xml" ContentType="application/vnd.openxmlformats-officedocument.themeOverride+xml"/>
  <Override PartName="/ppt/notesSlides/notesSlide13.xml" ContentType="application/vnd.openxmlformats-officedocument.presentationml.notesSlide+xml"/>
  <Override PartName="/ppt/theme/themeOverride10.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11.xml" ContentType="application/vnd.openxmlformats-officedocument.themeOverride+xml"/>
  <Override PartName="/ppt/notesSlides/notesSlide16.xml" ContentType="application/vnd.openxmlformats-officedocument.presentationml.notesSlide+xml"/>
  <Override PartName="/ppt/theme/themeOverride12.xml" ContentType="application/vnd.openxmlformats-officedocument.themeOverride+xml"/>
  <Override PartName="/ppt/notesSlides/notesSlide17.xml" ContentType="application/vnd.openxmlformats-officedocument.presentationml.notesSlide+xml"/>
  <Override PartName="/ppt/theme/themeOverride13.xml" ContentType="application/vnd.openxmlformats-officedocument.themeOverride+xml"/>
  <Override PartName="/ppt/notesSlides/notesSlide18.xml" ContentType="application/vnd.openxmlformats-officedocument.presentationml.notesSlide+xml"/>
  <Override PartName="/ppt/theme/themeOverride14.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15.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heme/themeOverride16.xml" ContentType="application/vnd.openxmlformats-officedocument.themeOverride+xml"/>
  <Override PartName="/ppt/notesSlides/notesSlide23.xml" ContentType="application/vnd.openxmlformats-officedocument.presentationml.notesSlide+xml"/>
  <Override PartName="/ppt/theme/themeOverride17.xml" ContentType="application/vnd.openxmlformats-officedocument.themeOverride+xml"/>
  <Override PartName="/ppt/notesSlides/notesSlide24.xml" ContentType="application/vnd.openxmlformats-officedocument.presentationml.notesSlide+xml"/>
  <Override PartName="/ppt/theme/themeOverride18.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897" r:id="rId4"/>
    <p:sldMasterId id="2147483913" r:id="rId5"/>
    <p:sldMasterId id="2147483928" r:id="rId6"/>
  </p:sldMasterIdLst>
  <p:notesMasterIdLst>
    <p:notesMasterId r:id="rId37"/>
  </p:notesMasterIdLst>
  <p:sldIdLst>
    <p:sldId id="784" r:id="rId7"/>
    <p:sldId id="257" r:id="rId8"/>
    <p:sldId id="256" r:id="rId9"/>
    <p:sldId id="669" r:id="rId10"/>
    <p:sldId id="291" r:id="rId11"/>
    <p:sldId id="663" r:id="rId12"/>
    <p:sldId id="660" r:id="rId13"/>
    <p:sldId id="786" r:id="rId14"/>
    <p:sldId id="789" r:id="rId15"/>
    <p:sldId id="788" r:id="rId16"/>
    <p:sldId id="790" r:id="rId17"/>
    <p:sldId id="791" r:id="rId18"/>
    <p:sldId id="770" r:id="rId19"/>
    <p:sldId id="792" r:id="rId20"/>
    <p:sldId id="793" r:id="rId21"/>
    <p:sldId id="777" r:id="rId22"/>
    <p:sldId id="778" r:id="rId23"/>
    <p:sldId id="772" r:id="rId24"/>
    <p:sldId id="776" r:id="rId25"/>
    <p:sldId id="794" r:id="rId26"/>
    <p:sldId id="795" r:id="rId27"/>
    <p:sldId id="796" r:id="rId28"/>
    <p:sldId id="797" r:id="rId29"/>
    <p:sldId id="769" r:id="rId30"/>
    <p:sldId id="798" r:id="rId31"/>
    <p:sldId id="782" r:id="rId32"/>
    <p:sldId id="799" r:id="rId33"/>
    <p:sldId id="800" r:id="rId34"/>
    <p:sldId id="801" r:id="rId35"/>
    <p:sldId id="785" r:id="rId3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355D"/>
    <a:srgbClr val="1B345D"/>
    <a:srgbClr val="467779"/>
    <a:srgbClr val="F0D44D"/>
    <a:srgbClr val="009681"/>
    <a:srgbClr val="0A4F96"/>
    <a:srgbClr val="B0B1B0"/>
    <a:srgbClr val="404142"/>
    <a:srgbClr val="ECDB03"/>
    <a:srgbClr val="1B4F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B3CFA7-9516-487F-B691-07085EF4C78F}" v="202" dt="2023-07-10T04:12:55.5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94"/>
    <p:restoredTop sz="82381"/>
  </p:normalViewPr>
  <p:slideViewPr>
    <p:cSldViewPr snapToGrid="0">
      <p:cViewPr varScale="1">
        <p:scale>
          <a:sx n="133" d="100"/>
          <a:sy n="133" d="100"/>
        </p:scale>
        <p:origin x="1200" y="18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What is a missionary? [see Rom 1:1-2; 14-16]</a:t>
            </a:r>
          </a:p>
          <a:p>
            <a:pPr marL="158750" indent="0">
              <a:buNone/>
            </a:pPr>
            <a:r>
              <a:rPr lang="en-US" b="0" i="0" dirty="0">
                <a:solidFill>
                  <a:srgbClr val="272727"/>
                </a:solidFill>
                <a:effectLst/>
                <a:latin typeface="Charter"/>
              </a:rPr>
              <a:t> Schnabel “Paul the Missionary”</a:t>
            </a:r>
          </a:p>
          <a:p>
            <a:pPr marL="158750" indent="0">
              <a:buNone/>
            </a:pPr>
            <a:r>
              <a:rPr lang="en-US" dirty="0">
                <a:effectLst/>
              </a:rPr>
              <a:t>[1] Missionaries establish contact with non-Christians,</a:t>
            </a:r>
          </a:p>
          <a:p>
            <a:pPr marL="158750" indent="0">
              <a:buNone/>
            </a:pPr>
            <a:r>
              <a:rPr lang="en-US" dirty="0">
                <a:effectLst/>
              </a:rPr>
              <a:t>[2] they proclaim the news of Jesus the Messiah and Savior (proclamation, preaching, teaching, instruction),</a:t>
            </a:r>
          </a:p>
          <a:p>
            <a:pPr marL="158750" indent="0">
              <a:buNone/>
            </a:pPr>
            <a:r>
              <a:rPr lang="en-US" dirty="0">
                <a:effectLst/>
              </a:rPr>
              <a:t>[3] they lead people to faith in Jesus Christ (conversion, baptism), and</a:t>
            </a:r>
          </a:p>
          <a:p>
            <a:pPr marL="158750" indent="0">
              <a:buNone/>
            </a:pPr>
            <a:r>
              <a:rPr lang="en-US" dirty="0">
                <a:effectLst/>
              </a:rPr>
              <a:t>[4] they integrate new believers into the local community of the followers of Jesus </a:t>
            </a:r>
          </a:p>
          <a:p>
            <a:pPr marL="158750" indent="0">
              <a:buNone/>
            </a:pPr>
            <a:endParaRPr lang="en-US" dirty="0"/>
          </a:p>
        </p:txBody>
      </p:sp>
    </p:spTree>
    <p:extLst>
      <p:ext uri="{BB962C8B-B14F-4D97-AF65-F5344CB8AC3E}">
        <p14:creationId xmlns:p14="http://schemas.microsoft.com/office/powerpoint/2010/main" val="1638380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3569757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4031683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100" b="1" i="0" u="none" strike="noStrike" cap="none" dirty="0">
                <a:solidFill>
                  <a:srgbClr val="000000"/>
                </a:solidFill>
                <a:effectLst/>
                <a:latin typeface="Arial"/>
                <a:ea typeface="Arial"/>
                <a:cs typeface="Arial"/>
                <a:sym typeface="Arial"/>
              </a:rPr>
              <a:t>Not a linear process</a:t>
            </a:r>
            <a:endParaRPr lang="en-US" sz="12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Clr>
                <a:schemeClr val="dk1"/>
              </a:buClr>
              <a:buSzPts val="1100"/>
              <a:buFont typeface="Arial"/>
              <a:buNone/>
            </a:pPr>
            <a:endParaRPr lang="en-US" dirty="0">
              <a:solidFill>
                <a:schemeClr val="dk1"/>
              </a:solidFill>
            </a:endParaRPr>
          </a:p>
        </p:txBody>
      </p:sp>
      <p:sp>
        <p:nvSpPr>
          <p:cNvPr id="4" name="Slide Number Placeholder 3"/>
          <p:cNvSpPr>
            <a:spLocks noGrp="1"/>
          </p:cNvSpPr>
          <p:nvPr>
            <p:ph type="sldNum" sz="quarter" idx="5"/>
          </p:nvPr>
        </p:nvSpPr>
        <p:spPr/>
        <p:txBody>
          <a:bodyPr/>
          <a:lstStyle/>
          <a:p>
            <a:fld id="{A118D1D6-8898-A143-93CE-38A8A7EE2441}" type="slidenum">
              <a:rPr lang="en-US" smtClean="0"/>
              <a:t>16</a:t>
            </a:fld>
            <a:endParaRPr lang="en-US"/>
          </a:p>
        </p:txBody>
      </p:sp>
    </p:spTree>
    <p:extLst>
      <p:ext uri="{BB962C8B-B14F-4D97-AF65-F5344CB8AC3E}">
        <p14:creationId xmlns:p14="http://schemas.microsoft.com/office/powerpoint/2010/main" val="2719957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i="0" u="none" strike="noStrike" cap="none" dirty="0">
                <a:solidFill>
                  <a:srgbClr val="000000"/>
                </a:solidFill>
                <a:effectLst/>
                <a:latin typeface="Arial"/>
                <a:ea typeface="Arial"/>
                <a:cs typeface="Arial"/>
                <a:sym typeface="Arial"/>
              </a:rPr>
              <a:t>And Jesus came and said to them, “All authority in heaven and on earth has been given to me. Go therefore and make disciples of all nations, baptizing them in the name of the Father and of the Son and of the Holy Spirit, teaching them to observe all that I have commanded you. And behold, I am with you always, to the end of the age.” Matthew 28:18–20 (ESV)</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b="1" i="0" u="none" strike="noStrike" cap="none" dirty="0">
              <a:solidFill>
                <a:srgbClr val="000000"/>
              </a:solidFill>
              <a:effectLst/>
              <a:latin typeface="Arial"/>
              <a:ea typeface="Arial"/>
              <a:cs typeface="Arial"/>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i="0" u="none" strike="noStrike" cap="none" dirty="0">
                <a:solidFill>
                  <a:srgbClr val="000000"/>
                </a:solidFill>
                <a:effectLst/>
                <a:latin typeface="Arial"/>
                <a:ea typeface="Arial"/>
                <a:cs typeface="Arial"/>
                <a:sym typeface="Arial"/>
              </a:rPr>
              <a:t>MAKE DISCIPLES:</a:t>
            </a:r>
            <a:r>
              <a:rPr lang="en-US" sz="1100" b="0" i="0" u="none" strike="noStrike" cap="none" dirty="0">
                <a:solidFill>
                  <a:srgbClr val="000000"/>
                </a:solidFill>
                <a:effectLst/>
                <a:latin typeface="Arial"/>
                <a:ea typeface="Arial"/>
                <a:cs typeface="Arial"/>
                <a:sym typeface="Arial"/>
              </a:rPr>
              <a:t> This is the central command of the Great Commission, and it is the responsibility of every follower of Jesus Christ. </a:t>
            </a:r>
          </a:p>
        </p:txBody>
      </p:sp>
    </p:spTree>
    <p:extLst>
      <p:ext uri="{BB962C8B-B14F-4D97-AF65-F5344CB8AC3E}">
        <p14:creationId xmlns:p14="http://schemas.microsoft.com/office/powerpoint/2010/main" val="440563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r>
              <a:rPr lang="en-US" dirty="0">
                <a:effectLst/>
              </a:rPr>
              <a:t>As people place their faith in Christ, we must disciple them in the context of healthy church relationships, teaching the Word, modeling for them and urging them to be transformed in six areas: </a:t>
            </a:r>
            <a:r>
              <a:rPr lang="en-US" b="1" dirty="0">
                <a:effectLst/>
              </a:rPr>
              <a:t>heart, mind, affections, will, relationships, and purpose.</a:t>
            </a:r>
          </a:p>
          <a:p>
            <a:pPr rtl="0"/>
            <a:endParaRPr lang="en-US" dirty="0">
              <a:effectLst/>
            </a:endParaRPr>
          </a:p>
          <a:p>
            <a:pPr rtl="0"/>
            <a:r>
              <a:rPr lang="en-US" dirty="0">
                <a:effectLst/>
              </a:rPr>
              <a:t>HEART – Evangelism resulting in biblical conversion is the first essential step in biblical discipleship.</a:t>
            </a:r>
          </a:p>
          <a:p>
            <a:pPr rtl="0"/>
            <a:r>
              <a:rPr lang="en-US" dirty="0">
                <a:effectLst/>
              </a:rPr>
              <a:t>MIND – As disciples of Jesus hear, read, study, memorize, and meditate on Scripture daily, it completely reshapes the way they think and live!</a:t>
            </a:r>
          </a:p>
          <a:p>
            <a:pPr rtl="0"/>
            <a:r>
              <a:rPr lang="en-US" dirty="0">
                <a:effectLst/>
              </a:rPr>
              <a:t>AFFECTIONS – Disciples of Jesus grow to love what He loves, value what He values, and hate what He hates.</a:t>
            </a:r>
          </a:p>
          <a:p>
            <a:pPr rtl="0"/>
            <a:r>
              <a:rPr lang="en-US" dirty="0">
                <a:effectLst/>
              </a:rPr>
              <a:t>WILL – Out of the faith, hope, and love that flow from the gospel … disciples of Jesus obey God by obeying everything His Word teaches.</a:t>
            </a:r>
          </a:p>
          <a:p>
            <a:pPr rtl="0"/>
            <a:r>
              <a:rPr lang="en-US" dirty="0">
                <a:effectLst/>
              </a:rPr>
              <a:t>RELATIONSHIPS – Disciples of Jesus love one another as Christ has loved them and love their neighbors as themselves.</a:t>
            </a:r>
          </a:p>
          <a:p>
            <a:pPr rtl="0"/>
            <a:r>
              <a:rPr lang="en-US" dirty="0">
                <a:effectLst/>
              </a:rPr>
              <a:t>PURPOSE – Disciples of Jesus share the gospel, disciple other believers, and engage in the global spread of the gospel to all peoples.</a:t>
            </a:r>
          </a:p>
        </p:txBody>
      </p:sp>
      <p:sp>
        <p:nvSpPr>
          <p:cNvPr id="4" name="Slide Number Placeholder 3"/>
          <p:cNvSpPr>
            <a:spLocks noGrp="1"/>
          </p:cNvSpPr>
          <p:nvPr>
            <p:ph type="sldNum" sz="quarter" idx="5"/>
          </p:nvPr>
        </p:nvSpPr>
        <p:spPr/>
        <p:txBody>
          <a:bodyPr/>
          <a:lstStyle/>
          <a:p>
            <a:fld id="{A118D1D6-8898-A143-93CE-38A8A7EE2441}" type="slidenum">
              <a:rPr lang="en-US" smtClean="0"/>
              <a:t>18</a:t>
            </a:fld>
            <a:endParaRPr lang="en-US"/>
          </a:p>
        </p:txBody>
      </p:sp>
    </p:spTree>
    <p:extLst>
      <p:ext uri="{BB962C8B-B14F-4D97-AF65-F5344CB8AC3E}">
        <p14:creationId xmlns:p14="http://schemas.microsoft.com/office/powerpoint/2010/main" val="3091972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100" b="1" i="0" u="none" strike="noStrike" cap="none" dirty="0">
                <a:solidFill>
                  <a:srgbClr val="000000"/>
                </a:solidFill>
                <a:effectLst/>
                <a:latin typeface="Arial"/>
                <a:ea typeface="Arial"/>
                <a:cs typeface="Arial"/>
                <a:sym typeface="Arial"/>
              </a:rPr>
              <a:t>Not a linear process</a:t>
            </a:r>
            <a:endParaRPr lang="en-US" sz="12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Clr>
                <a:schemeClr val="dk1"/>
              </a:buClr>
              <a:buSzPts val="1100"/>
              <a:buFont typeface="Arial"/>
              <a:buNone/>
            </a:pPr>
            <a:endParaRPr lang="en-US" dirty="0">
              <a:solidFill>
                <a:schemeClr val="dk1"/>
              </a:solidFill>
            </a:endParaRPr>
          </a:p>
        </p:txBody>
      </p:sp>
      <p:sp>
        <p:nvSpPr>
          <p:cNvPr id="4" name="Slide Number Placeholder 3"/>
          <p:cNvSpPr>
            <a:spLocks noGrp="1"/>
          </p:cNvSpPr>
          <p:nvPr>
            <p:ph type="sldNum" sz="quarter" idx="5"/>
          </p:nvPr>
        </p:nvSpPr>
        <p:spPr/>
        <p:txBody>
          <a:bodyPr/>
          <a:lstStyle/>
          <a:p>
            <a:fld id="{A118D1D6-8898-A143-93CE-38A8A7EE2441}" type="slidenum">
              <a:rPr lang="en-US" smtClean="0"/>
              <a:t>19</a:t>
            </a:fld>
            <a:endParaRPr lang="en-US"/>
          </a:p>
        </p:txBody>
      </p:sp>
    </p:spTree>
    <p:extLst>
      <p:ext uri="{BB962C8B-B14F-4D97-AF65-F5344CB8AC3E}">
        <p14:creationId xmlns:p14="http://schemas.microsoft.com/office/powerpoint/2010/main" val="2719957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39774751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2843519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18395223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3508960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29405483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100" b="1" i="0" u="none" strike="noStrike" cap="none" dirty="0">
                <a:solidFill>
                  <a:srgbClr val="000000"/>
                </a:solidFill>
                <a:effectLst/>
                <a:latin typeface="Arial"/>
                <a:ea typeface="Arial"/>
                <a:cs typeface="Arial"/>
                <a:sym typeface="Arial"/>
              </a:rPr>
              <a:t>Not a linear process</a:t>
            </a:r>
            <a:endParaRPr lang="en-US" sz="12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Clr>
                <a:schemeClr val="dk1"/>
              </a:buClr>
              <a:buSzPts val="1100"/>
              <a:buFont typeface="Arial"/>
              <a:buNone/>
            </a:pPr>
            <a:endParaRPr lang="en-US" dirty="0">
              <a:solidFill>
                <a:schemeClr val="dk1"/>
              </a:solidFill>
            </a:endParaRPr>
          </a:p>
        </p:txBody>
      </p:sp>
      <p:sp>
        <p:nvSpPr>
          <p:cNvPr id="4" name="Slide Number Placeholder 3"/>
          <p:cNvSpPr>
            <a:spLocks noGrp="1"/>
          </p:cNvSpPr>
          <p:nvPr>
            <p:ph type="sldNum" sz="quarter" idx="5"/>
          </p:nvPr>
        </p:nvSpPr>
        <p:spPr/>
        <p:txBody>
          <a:bodyPr/>
          <a:lstStyle/>
          <a:p>
            <a:fld id="{A118D1D6-8898-A143-93CE-38A8A7EE2441}" type="slidenum">
              <a:rPr lang="en-US" smtClean="0"/>
              <a:t>24</a:t>
            </a:fld>
            <a:endParaRPr lang="en-US"/>
          </a:p>
        </p:txBody>
      </p:sp>
    </p:spTree>
    <p:extLst>
      <p:ext uri="{BB962C8B-B14F-4D97-AF65-F5344CB8AC3E}">
        <p14:creationId xmlns:p14="http://schemas.microsoft.com/office/powerpoint/2010/main" val="27199571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42471102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100" b="1" i="0" u="none" strike="noStrike" cap="none" dirty="0">
                <a:solidFill>
                  <a:srgbClr val="000000"/>
                </a:solidFill>
                <a:effectLst/>
                <a:latin typeface="Arial"/>
                <a:ea typeface="Arial"/>
                <a:cs typeface="Arial"/>
                <a:sym typeface="Arial"/>
              </a:rPr>
              <a:t>Not a linear process</a:t>
            </a:r>
            <a:endParaRPr lang="en-US" sz="12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Clr>
                <a:schemeClr val="dk1"/>
              </a:buClr>
              <a:buSzPts val="1100"/>
              <a:buFont typeface="Arial"/>
              <a:buNone/>
            </a:pPr>
            <a:endParaRPr lang="en-US" dirty="0">
              <a:solidFill>
                <a:schemeClr val="dk1"/>
              </a:solidFill>
            </a:endParaRPr>
          </a:p>
        </p:txBody>
      </p:sp>
      <p:sp>
        <p:nvSpPr>
          <p:cNvPr id="4" name="Slide Number Placeholder 3"/>
          <p:cNvSpPr>
            <a:spLocks noGrp="1"/>
          </p:cNvSpPr>
          <p:nvPr>
            <p:ph type="sldNum" sz="quarter" idx="5"/>
          </p:nvPr>
        </p:nvSpPr>
        <p:spPr/>
        <p:txBody>
          <a:bodyPr/>
          <a:lstStyle/>
          <a:p>
            <a:fld id="{A118D1D6-8898-A143-93CE-38A8A7EE2441}" type="slidenum">
              <a:rPr lang="en-US" smtClean="0"/>
              <a:t>26</a:t>
            </a:fld>
            <a:endParaRPr lang="en-US"/>
          </a:p>
        </p:txBody>
      </p:sp>
    </p:spTree>
    <p:extLst>
      <p:ext uri="{BB962C8B-B14F-4D97-AF65-F5344CB8AC3E}">
        <p14:creationId xmlns:p14="http://schemas.microsoft.com/office/powerpoint/2010/main" val="27199571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14087424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40053511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13698962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sz="1100" b="1" i="0" u="none" strike="noStrike" cap="none" dirty="0">
                <a:solidFill>
                  <a:srgbClr val="000000"/>
                </a:solidFill>
                <a:effectLst/>
                <a:latin typeface="Arial"/>
                <a:ea typeface="Arial"/>
                <a:cs typeface="Arial"/>
                <a:sym typeface="Arial"/>
              </a:rPr>
              <a:t>Revelation 7:9-10</a:t>
            </a:r>
            <a:endParaRPr lang="en-US" sz="1100" b="0" i="0" u="none" strike="noStrike" cap="none" dirty="0">
              <a:solidFill>
                <a:srgbClr val="000000"/>
              </a:solidFill>
              <a:effectLst/>
              <a:latin typeface="Arial"/>
              <a:ea typeface="Arial"/>
              <a:cs typeface="Arial"/>
              <a:sym typeface="Arial"/>
            </a:endParaRPr>
          </a:p>
          <a:p>
            <a:endParaRPr lang="en-US" sz="2000" b="0" i="0" u="none" strike="noStrike" cap="none" dirty="0">
              <a:solidFill>
                <a:srgbClr val="000000"/>
              </a:solidFill>
              <a:effectLst/>
              <a:latin typeface="Arial"/>
              <a:ea typeface="Arial"/>
              <a:cs typeface="Arial"/>
              <a:sym typeface="Arial"/>
            </a:endParaRPr>
          </a:p>
          <a:p>
            <a:pPr marL="158750" indent="0">
              <a:buNone/>
            </a:pPr>
            <a:r>
              <a:rPr lang="en-US" sz="1100" b="0" i="1" u="none" strike="noStrike" cap="none" dirty="0">
                <a:solidFill>
                  <a:srgbClr val="000000"/>
                </a:solidFill>
                <a:effectLst/>
                <a:latin typeface="Arial"/>
                <a:ea typeface="Arial"/>
                <a:cs typeface="Arial"/>
                <a:sym typeface="Arial"/>
              </a:rPr>
              <a:t>(As we think about UUPs, our partnerships, we think M Task) </a:t>
            </a:r>
          </a:p>
          <a:p>
            <a:pPr marL="158750" indent="0">
              <a:buNone/>
            </a:pPr>
            <a:endParaRPr lang="en-US" sz="1100" b="0" i="1"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Entry – Gaining Access </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In order to carry out the missionary task, we must have access to people who need to hear the gospel.</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Starts before we arrive</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Four Elements</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Research – “Google the mess out of it.” Learn about culture, people, life, etc.</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Presence</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Identity</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Communication Ability – We want to gain the ability to communicate in such a way that the people can hear, understand, and believe the gospel.</a:t>
            </a:r>
            <a:endParaRPr lang="en-US" sz="1200" b="0" i="0" u="none" strike="noStrike" cap="none" dirty="0">
              <a:solidFill>
                <a:srgbClr val="000000"/>
              </a:solidFill>
              <a:effectLst/>
              <a:latin typeface="Arial"/>
              <a:ea typeface="Arial"/>
              <a:cs typeface="Arial"/>
              <a:sym typeface="Arial"/>
            </a:endParaRPr>
          </a:p>
          <a:p>
            <a:pPr marL="158750" lvl="0" indent="0">
              <a:buNone/>
            </a:pPr>
            <a:endParaRPr lang="en-US" sz="1100" b="0" i="0" u="none" strike="noStrike" cap="none" dirty="0">
              <a:solidFill>
                <a:srgbClr val="000000"/>
              </a:solidFill>
              <a:effectLst/>
              <a:latin typeface="Arial"/>
              <a:ea typeface="Arial"/>
              <a:cs typeface="Arial"/>
              <a:sym typeface="Arial"/>
            </a:endParaRPr>
          </a:p>
          <a:p>
            <a:pPr marL="158750" lvl="0" indent="0">
              <a:buNone/>
            </a:pPr>
            <a:r>
              <a:rPr lang="en-US" sz="1100" b="0" i="0" u="none" strike="noStrike" cap="none" dirty="0">
                <a:solidFill>
                  <a:srgbClr val="000000"/>
                </a:solidFill>
                <a:effectLst/>
                <a:latin typeface="Arial"/>
                <a:ea typeface="Arial"/>
                <a:cs typeface="Arial"/>
                <a:sym typeface="Arial"/>
              </a:rPr>
              <a:t>ENTRY informs all we do in the other components</a:t>
            </a:r>
            <a:endParaRPr lang="en-US" sz="1200" b="0" i="0" u="none" strike="noStrike" cap="none" dirty="0">
              <a:solidFill>
                <a:srgbClr val="000000"/>
              </a:solidFill>
              <a:effectLst/>
              <a:latin typeface="Arial"/>
              <a:ea typeface="Arial"/>
              <a:cs typeface="Arial"/>
              <a:sym typeface="Arial"/>
            </a:endParaRPr>
          </a:p>
          <a:p>
            <a:pPr marL="158750" indent="0">
              <a:buNone/>
            </a:pP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Evangelism – Communicating the Gospel</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We believe that salvation from sin is the greatest need of every person in the world, and</a:t>
            </a:r>
            <a:r>
              <a:rPr lang="en-US" sz="1100" b="0" i="0" u="none" strike="noStrike" cap="none" dirty="0">
                <a:solidFill>
                  <a:srgbClr val="000000"/>
                </a:solidFill>
                <a:effectLst/>
                <a:latin typeface="Arial"/>
                <a:ea typeface="Arial"/>
                <a:cs typeface="Arial"/>
                <a:sym typeface="Arial"/>
              </a:rPr>
              <a:t> </a:t>
            </a:r>
            <a:r>
              <a:rPr lang="en-US" sz="1100" b="1" i="0" u="none" strike="noStrike" cap="none" dirty="0">
                <a:solidFill>
                  <a:srgbClr val="000000"/>
                </a:solidFill>
                <a:effectLst/>
                <a:latin typeface="Arial"/>
                <a:ea typeface="Arial"/>
                <a:cs typeface="Arial"/>
                <a:sym typeface="Arial"/>
              </a:rPr>
              <a:t>that one can be saved unless the gospel is communicated with them. (May start in ENTRY)</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Evangelism is the responsibility of every follower of Jesus. (Teach those who believe from the beginning)</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What we learn in ENTRY will inform how we communicate the gospel (oral people – Bible storying, culture – belief about God and man – how does that effect our sharing the gospel)</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Evangelism means proclamation, and we proclaim the gospel using language the lost can understand. </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As people believe the gospel, we want to disciple them. We’ve been commanded to make disciples.</a:t>
            </a:r>
          </a:p>
          <a:p>
            <a:pPr lvl="1"/>
            <a:endParaRPr lang="en-US" sz="1100" b="0" i="0" u="none" strike="noStrike" cap="none" dirty="0">
              <a:solidFill>
                <a:srgbClr val="000000"/>
              </a:solidFill>
              <a:effectLst/>
              <a:latin typeface="Arial"/>
              <a:ea typeface="Arial"/>
              <a:cs typeface="Arial"/>
              <a:sym typeface="Arial"/>
            </a:endParaRPr>
          </a:p>
          <a:p>
            <a:pPr marL="615950" marR="0" lvl="1"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0" i="0" u="none" strike="noStrike" cap="none" dirty="0">
                <a:solidFill>
                  <a:srgbClr val="000000"/>
                </a:solidFill>
                <a:effectLst/>
                <a:latin typeface="Arial"/>
                <a:ea typeface="Arial"/>
                <a:cs typeface="Arial"/>
                <a:sym typeface="Arial"/>
              </a:rPr>
              <a:t>Lost </a:t>
            </a:r>
            <a:r>
              <a:rPr lang="en-US" sz="1200" b="0" i="0" u="none" strike="noStrike" cap="none" dirty="0">
                <a:solidFill>
                  <a:srgbClr val="000000"/>
                </a:solidFill>
                <a:effectLst/>
                <a:latin typeface="Arial"/>
                <a:ea typeface="Arial"/>
                <a:cs typeface="Arial"/>
                <a:sym typeface="Wingdings" pitchFamily="2" charset="2"/>
              </a:rPr>
              <a:t></a:t>
            </a:r>
            <a:r>
              <a:rPr lang="en-US" sz="1200" b="0" i="0" u="none" strike="noStrike" cap="none" dirty="0">
                <a:solidFill>
                  <a:srgbClr val="000000"/>
                </a:solidFill>
                <a:effectLst/>
                <a:latin typeface="Arial"/>
                <a:ea typeface="Arial"/>
                <a:cs typeface="Arial"/>
                <a:sym typeface="Arial"/>
              </a:rPr>
              <a:t> </a:t>
            </a:r>
            <a:r>
              <a:rPr lang="en-US" sz="1200" b="0" i="0" u="none" strike="sngStrike" cap="none" dirty="0">
                <a:solidFill>
                  <a:srgbClr val="000000"/>
                </a:solidFill>
                <a:effectLst/>
                <a:latin typeface="Arial"/>
                <a:ea typeface="Arial"/>
                <a:cs typeface="Arial"/>
                <a:sym typeface="Arial"/>
              </a:rPr>
              <a:t>Converts</a:t>
            </a:r>
            <a:r>
              <a:rPr lang="en-US" sz="1200" b="0" i="0" u="none" strike="noStrike" cap="none" dirty="0">
                <a:solidFill>
                  <a:srgbClr val="000000"/>
                </a:solidFill>
                <a:effectLst/>
                <a:latin typeface="Arial"/>
                <a:ea typeface="Arial"/>
                <a:cs typeface="Arial"/>
                <a:sym typeface="Arial"/>
              </a:rPr>
              <a:t> - Disciples</a:t>
            </a: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Discipleship – Short &amp; Long-Term Discipleship Plans </a:t>
            </a:r>
            <a:r>
              <a:rPr lang="en-US" sz="1050" b="1" i="0" u="none" strike="noStrike" cap="none" dirty="0">
                <a:solidFill>
                  <a:srgbClr val="000000"/>
                </a:solidFill>
                <a:effectLst/>
                <a:latin typeface="Arial"/>
                <a:ea typeface="Arial"/>
                <a:cs typeface="Arial"/>
                <a:sym typeface="Arial"/>
              </a:rPr>
              <a:t>(teach/model obedience-based discipleship) - 3 essential tools</a:t>
            </a:r>
            <a:endParaRPr lang="en-US" sz="105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Word of God</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Spirit of God</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people of God</a:t>
            </a:r>
            <a:endParaRPr lang="en-US" sz="1200" b="0" i="0" u="none" strike="noStrike" cap="none" dirty="0">
              <a:solidFill>
                <a:srgbClr val="000000"/>
              </a:solidFill>
              <a:effectLst/>
              <a:latin typeface="Arial"/>
              <a:ea typeface="Arial"/>
              <a:cs typeface="Arial"/>
              <a:sym typeface="Arial"/>
            </a:endParaRPr>
          </a:p>
          <a:p>
            <a:pPr marL="158750" indent="0">
              <a:buNone/>
            </a:pPr>
            <a:endParaRPr lang="en-US" sz="1100" b="0" i="0" u="none" strike="noStrike" cap="none" dirty="0">
              <a:solidFill>
                <a:srgbClr val="000000"/>
              </a:solidFill>
              <a:effectLst/>
              <a:latin typeface="Arial"/>
              <a:ea typeface="Arial"/>
              <a:cs typeface="Arial"/>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Lost </a:t>
            </a:r>
            <a:r>
              <a:rPr lang="en-US" sz="1100" b="0" i="0" u="none" strike="noStrike" cap="none" dirty="0">
                <a:solidFill>
                  <a:srgbClr val="000000"/>
                </a:solidFill>
                <a:effectLst/>
                <a:latin typeface="Arial"/>
                <a:ea typeface="Arial"/>
                <a:cs typeface="Arial"/>
                <a:sym typeface="Wingdings" pitchFamily="2" charset="2"/>
              </a:rPr>
              <a:t></a:t>
            </a:r>
            <a:r>
              <a:rPr lang="en-US" sz="1100" b="0" i="0" u="none" strike="noStrike" cap="none" dirty="0">
                <a:solidFill>
                  <a:srgbClr val="000000"/>
                </a:solidFill>
                <a:effectLst/>
                <a:latin typeface="Arial"/>
                <a:ea typeface="Arial"/>
                <a:cs typeface="Arial"/>
                <a:sym typeface="Arial"/>
              </a:rPr>
              <a:t> Disciples </a:t>
            </a:r>
            <a:r>
              <a:rPr lang="en-US" sz="1100" b="0" i="0" u="none" strike="noStrike" cap="none" dirty="0">
                <a:solidFill>
                  <a:srgbClr val="000000"/>
                </a:solidFill>
                <a:effectLst/>
                <a:latin typeface="Arial"/>
                <a:ea typeface="Arial"/>
                <a:cs typeface="Arial"/>
                <a:sym typeface="Wingdings" pitchFamily="2" charset="2"/>
              </a:rPr>
              <a:t></a:t>
            </a:r>
            <a:r>
              <a:rPr lang="en-US" sz="1100" b="0" i="0" u="none" strike="noStrike" cap="none" dirty="0">
                <a:solidFill>
                  <a:srgbClr val="000000"/>
                </a:solidFill>
                <a:effectLst/>
                <a:latin typeface="Arial"/>
                <a:ea typeface="Arial"/>
                <a:cs typeface="Arial"/>
                <a:sym typeface="Arial"/>
              </a:rPr>
              <a:t> Healthy Church</a:t>
            </a: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Healthy Church Formation – Growing Toward the 12 Characteristics of a Healthy Church</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12 Characteristics of a Healthy Church are not a checklist for exit but a summary that describes what a sustainable church should be. We will strive to instill them in the churches we plant. </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In addition to planting new churches, the missionary task also can include strengthening and even revitalizing existing churches, helping them to grow into greater health.</a:t>
            </a:r>
            <a:endParaRPr lang="en-US" sz="1200" b="0" i="0" u="none" strike="noStrike" cap="none" dirty="0">
              <a:solidFill>
                <a:srgbClr val="000000"/>
              </a:solidFill>
              <a:effectLst/>
              <a:latin typeface="Arial"/>
              <a:ea typeface="Arial"/>
              <a:cs typeface="Arial"/>
              <a:sym typeface="Arial"/>
            </a:endParaRPr>
          </a:p>
          <a:p>
            <a:pPr marL="158750" indent="0">
              <a:buFont typeface="+mj-lt"/>
              <a:buNone/>
            </a:pP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Leadership Development – Preparing God-Called Leaders (out of discipleship)</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Biblical leadership is essential to the wellbeing of every local church, and God calls different people to lead in different ways.</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We never know how long we will be able to work in a certain place. If you suddenly died or if God closed the door for you to be in the place, what would happen to the new churches that you planted? - WE MUST DEVELOP LEADERS!! (not just those going along with us but </a:t>
            </a:r>
            <a:r>
              <a:rPr lang="en-US" sz="1100" b="1" i="0" u="none" strike="noStrike" cap="none" dirty="0">
                <a:solidFill>
                  <a:srgbClr val="000000"/>
                </a:solidFill>
                <a:effectLst/>
                <a:latin typeface="Arial"/>
                <a:ea typeface="Arial"/>
                <a:cs typeface="Arial"/>
                <a:sym typeface="Arial"/>
              </a:rPr>
              <a:t>nationals</a:t>
            </a:r>
            <a:r>
              <a:rPr lang="en-US" sz="1100" b="0" i="0" u="none" strike="noStrike" cap="none" dirty="0">
                <a:solidFill>
                  <a:srgbClr val="000000"/>
                </a:solidFill>
                <a:effectLst/>
                <a:latin typeface="Arial"/>
                <a:ea typeface="Arial"/>
                <a:cs typeface="Arial"/>
                <a:sym typeface="Arial"/>
              </a:rPr>
              <a:t>)</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We're thinking about the two offices of church leadership: Pastors/Elder/Overseer &amp; Deacons </a:t>
            </a:r>
            <a:endParaRPr lang="en-US" sz="1200" b="0" i="0" u="none" strike="noStrike" cap="none" dirty="0">
              <a:solidFill>
                <a:srgbClr val="000000"/>
              </a:solidFill>
              <a:effectLst/>
              <a:latin typeface="Arial"/>
              <a:ea typeface="Arial"/>
              <a:cs typeface="Arial"/>
              <a:sym typeface="Arial"/>
            </a:endParaRPr>
          </a:p>
          <a:p>
            <a:pPr marL="844550" lvl="1" indent="-228600">
              <a:buFont typeface="+mj-lt"/>
              <a:buAutoNum type="arabicPeriod"/>
            </a:pPr>
            <a:r>
              <a:rPr lang="en-US" sz="1100" b="0" i="0" u="none" strike="noStrike" cap="none" dirty="0">
                <a:solidFill>
                  <a:srgbClr val="000000"/>
                </a:solidFill>
                <a:effectLst/>
                <a:latin typeface="Arial"/>
                <a:ea typeface="Arial"/>
                <a:cs typeface="Arial"/>
                <a:sym typeface="Arial"/>
              </a:rPr>
              <a:t>So they can equip the saints for the work of ministry, for the building up of the body of Christ (Eph 4:11-12)</a:t>
            </a:r>
          </a:p>
          <a:p>
            <a:pPr marL="844550" lvl="1" indent="-228600">
              <a:buFont typeface="+mj-lt"/>
              <a:buAutoNum type="arabicPeriod"/>
            </a:pPr>
            <a:endParaRPr lang="en-US" sz="1100" b="0" i="0" u="none" strike="noStrike" cap="none" dirty="0">
              <a:solidFill>
                <a:srgbClr val="000000"/>
              </a:solidFill>
              <a:effectLst/>
              <a:latin typeface="Arial"/>
              <a:ea typeface="Arial"/>
              <a:cs typeface="Arial"/>
              <a:sym typeface="Arial"/>
            </a:endParaRPr>
          </a:p>
          <a:p>
            <a:pPr marL="158750" lvl="0" indent="0">
              <a:buFontTx/>
              <a:buNone/>
            </a:pPr>
            <a:r>
              <a:rPr lang="en-US" sz="1200" b="0" i="0" u="none" strike="noStrike" cap="none">
                <a:solidFill>
                  <a:srgbClr val="000000"/>
                </a:solidFill>
                <a:effectLst/>
                <a:latin typeface="Arial"/>
                <a:ea typeface="Arial"/>
                <a:cs typeface="Arial"/>
                <a:sym typeface="Arial"/>
              </a:rPr>
              <a:t>     ALSO</a:t>
            </a:r>
            <a:r>
              <a:rPr lang="en-US" sz="1200" b="0" i="0" u="none" strike="noStrike" cap="none" dirty="0">
                <a:solidFill>
                  <a:srgbClr val="000000"/>
                </a:solidFill>
                <a:effectLst/>
                <a:latin typeface="Arial"/>
                <a:ea typeface="Arial"/>
                <a:cs typeface="Arial"/>
                <a:sym typeface="Arial"/>
              </a:rPr>
              <a:t>, other leaders who don’t </a:t>
            </a:r>
            <a:r>
              <a:rPr lang="en-US" sz="1200" b="0" i="0" u="none" strike="noStrike" cap="none">
                <a:solidFill>
                  <a:srgbClr val="000000"/>
                </a:solidFill>
                <a:effectLst/>
                <a:latin typeface="Arial"/>
                <a:ea typeface="Arial"/>
                <a:cs typeface="Arial"/>
                <a:sym typeface="Arial"/>
              </a:rPr>
              <a:t>have an office</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Exit – Helping the Church Embrace God’s Mission</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Our goal is to complete the missionary task in each people group or place and then to exit, with the new churches from the people or place as our partners in the ongoing task of global evangelism. We begin our work with this end in mind, and then continually evaluate toward this end as we go.</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This does not mean abandoning the new churches. Paul kept in contact – visited, wrote letters, &amp; sent others.</a:t>
            </a:r>
            <a:endParaRPr lang="en-US" sz="1200" b="0" i="0" u="none" strike="noStrike" cap="none" dirty="0">
              <a:solidFill>
                <a:srgbClr val="000000"/>
              </a:solidFill>
              <a:effectLst/>
              <a:latin typeface="Arial"/>
              <a:ea typeface="Arial"/>
              <a:cs typeface="Arial"/>
              <a:sym typeface="Arial"/>
            </a:endParaRPr>
          </a:p>
          <a:p>
            <a:pPr marL="158750" indent="0">
              <a:buNone/>
            </a:pPr>
            <a:endParaRPr lang="en-US" sz="1200" b="0" i="0" u="none" strike="noStrike" cap="none" dirty="0">
              <a:solidFill>
                <a:srgbClr val="000000"/>
              </a:solidFill>
              <a:effectLst/>
              <a:latin typeface="Arial"/>
              <a:ea typeface="Arial"/>
              <a:cs typeface="Arial"/>
              <a:sym typeface="Arial"/>
            </a:endParaRPr>
          </a:p>
        </p:txBody>
      </p:sp>
      <p:sp>
        <p:nvSpPr>
          <p:cNvPr id="4" name="Slide Number Placeholder 3"/>
          <p:cNvSpPr>
            <a:spLocks noGrp="1"/>
          </p:cNvSpPr>
          <p:nvPr>
            <p:ph type="sldNum" sz="quarter" idx="5"/>
          </p:nvPr>
        </p:nvSpPr>
        <p:spPr/>
        <p:txBody>
          <a:bodyPr/>
          <a:lstStyle/>
          <a:p>
            <a:fld id="{A118D1D6-8898-A143-93CE-38A8A7EE2441}" type="slidenum">
              <a:rPr lang="en-US" smtClean="0"/>
              <a:t>30</a:t>
            </a:fld>
            <a:endParaRPr lang="en-US"/>
          </a:p>
        </p:txBody>
      </p:sp>
    </p:spTree>
    <p:extLst>
      <p:ext uri="{BB962C8B-B14F-4D97-AF65-F5344CB8AC3E}">
        <p14:creationId xmlns:p14="http://schemas.microsoft.com/office/powerpoint/2010/main" val="1276078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noRot="1" noChangeAspect="1"/>
          </p:cNvSpPr>
          <p:nvPr>
            <p:ph type="sldImg"/>
          </p:nvPr>
        </p:nvSpPr>
        <p:spPr>
          <a:xfrm>
            <a:off x="381000" y="685800"/>
            <a:ext cx="6096000" cy="3429000"/>
          </a:xfrm>
          <a:prstGeom prst="rect">
            <a:avLst/>
          </a:prstGeom>
        </p:spPr>
        <p:txBody>
          <a:bodyPr/>
          <a:lstStyle/>
          <a:p>
            <a:endParaRPr/>
          </a:p>
        </p:txBody>
      </p:sp>
      <p:sp>
        <p:nvSpPr>
          <p:cNvPr id="160" name="Shape 160"/>
          <p:cNvSpPr>
            <a:spLocks noGrp="1"/>
          </p:cNvSpPr>
          <p:nvPr>
            <p:ph type="body" sz="quarter" idx="1"/>
          </p:nvPr>
        </p:nvSpPr>
        <p:spPr>
          <a:prstGeom prst="rect">
            <a:avLst/>
          </a:prstGeom>
        </p:spPr>
        <p:txBody>
          <a:bodyPr/>
          <a:lstStyle/>
          <a:p>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154054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sz="1100" b="1" i="0" u="none" strike="noStrike" cap="none" dirty="0">
                <a:solidFill>
                  <a:srgbClr val="000000"/>
                </a:solidFill>
                <a:effectLst/>
                <a:latin typeface="Arial"/>
                <a:ea typeface="Arial"/>
                <a:cs typeface="Arial"/>
                <a:sym typeface="Arial"/>
              </a:rPr>
              <a:t>Revelation 7:9-10</a:t>
            </a:r>
            <a:endParaRPr lang="en-US" sz="1100" b="0" i="0" u="none" strike="noStrike" cap="none" dirty="0">
              <a:solidFill>
                <a:srgbClr val="000000"/>
              </a:solidFill>
              <a:effectLst/>
              <a:latin typeface="Arial"/>
              <a:ea typeface="Arial"/>
              <a:cs typeface="Arial"/>
              <a:sym typeface="Arial"/>
            </a:endParaRPr>
          </a:p>
          <a:p>
            <a:endParaRPr lang="en-US" sz="2000" b="0" i="0" u="none" strike="noStrike" cap="none" dirty="0">
              <a:solidFill>
                <a:srgbClr val="000000"/>
              </a:solidFill>
              <a:effectLst/>
              <a:latin typeface="Arial"/>
              <a:ea typeface="Arial"/>
              <a:cs typeface="Arial"/>
              <a:sym typeface="Arial"/>
            </a:endParaRPr>
          </a:p>
          <a:p>
            <a:pPr marL="158750" indent="0">
              <a:buNone/>
            </a:pPr>
            <a:r>
              <a:rPr lang="en-US" sz="1100" b="0" i="1" u="none" strike="noStrike" cap="none" dirty="0">
                <a:solidFill>
                  <a:srgbClr val="000000"/>
                </a:solidFill>
                <a:effectLst/>
                <a:latin typeface="Arial"/>
                <a:ea typeface="Arial"/>
                <a:cs typeface="Arial"/>
                <a:sym typeface="Arial"/>
              </a:rPr>
              <a:t>(As we think about UUPs, our partnerships, we think M Task) </a:t>
            </a:r>
          </a:p>
          <a:p>
            <a:pPr marL="158750" indent="0">
              <a:buNone/>
            </a:pPr>
            <a:endParaRPr lang="en-US" sz="1100" b="0" i="1"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Entry – Gaining Access </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In order to carry out the missionary task, we must have access to people who need to hear the gospel.</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Starts before we arrive</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Four Elements</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Research – “Google the mess out of it.” Learn about culture, people, life, etc.</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Presence</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Identity</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Communication Ability – We want to gain the ability to communicate in such a way that the people can hear, understand, and believe the gospel.</a:t>
            </a:r>
            <a:endParaRPr lang="en-US" sz="1200" b="0" i="0" u="none" strike="noStrike" cap="none" dirty="0">
              <a:solidFill>
                <a:srgbClr val="000000"/>
              </a:solidFill>
              <a:effectLst/>
              <a:latin typeface="Arial"/>
              <a:ea typeface="Arial"/>
              <a:cs typeface="Arial"/>
              <a:sym typeface="Arial"/>
            </a:endParaRPr>
          </a:p>
          <a:p>
            <a:pPr marL="158750" lvl="0" indent="0">
              <a:buNone/>
            </a:pPr>
            <a:endParaRPr lang="en-US" sz="1100" b="0" i="0" u="none" strike="noStrike" cap="none" dirty="0">
              <a:solidFill>
                <a:srgbClr val="000000"/>
              </a:solidFill>
              <a:effectLst/>
              <a:latin typeface="Arial"/>
              <a:ea typeface="Arial"/>
              <a:cs typeface="Arial"/>
              <a:sym typeface="Arial"/>
            </a:endParaRPr>
          </a:p>
          <a:p>
            <a:pPr marL="158750" lvl="0" indent="0">
              <a:buNone/>
            </a:pPr>
            <a:r>
              <a:rPr lang="en-US" sz="1100" b="0" i="0" u="none" strike="noStrike" cap="none" dirty="0">
                <a:solidFill>
                  <a:srgbClr val="000000"/>
                </a:solidFill>
                <a:effectLst/>
                <a:latin typeface="Arial"/>
                <a:ea typeface="Arial"/>
                <a:cs typeface="Arial"/>
                <a:sym typeface="Arial"/>
              </a:rPr>
              <a:t>ENTRY informs all we do in the other components</a:t>
            </a:r>
            <a:endParaRPr lang="en-US" sz="1200" b="0" i="0" u="none" strike="noStrike" cap="none" dirty="0">
              <a:solidFill>
                <a:srgbClr val="000000"/>
              </a:solidFill>
              <a:effectLst/>
              <a:latin typeface="Arial"/>
              <a:ea typeface="Arial"/>
              <a:cs typeface="Arial"/>
              <a:sym typeface="Arial"/>
            </a:endParaRPr>
          </a:p>
          <a:p>
            <a:pPr marL="158750" indent="0">
              <a:buNone/>
            </a:pP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Evangelism – Communicating the Gospel</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We believe that salvation from sin is the greatest need of every person in the world, and</a:t>
            </a:r>
            <a:r>
              <a:rPr lang="en-US" sz="1100" b="0" i="0" u="none" strike="noStrike" cap="none" dirty="0">
                <a:solidFill>
                  <a:srgbClr val="000000"/>
                </a:solidFill>
                <a:effectLst/>
                <a:latin typeface="Arial"/>
                <a:ea typeface="Arial"/>
                <a:cs typeface="Arial"/>
                <a:sym typeface="Arial"/>
              </a:rPr>
              <a:t> </a:t>
            </a:r>
            <a:r>
              <a:rPr lang="en-US" sz="1100" b="1" i="0" u="none" strike="noStrike" cap="none" dirty="0">
                <a:solidFill>
                  <a:srgbClr val="000000"/>
                </a:solidFill>
                <a:effectLst/>
                <a:latin typeface="Arial"/>
                <a:ea typeface="Arial"/>
                <a:cs typeface="Arial"/>
                <a:sym typeface="Arial"/>
              </a:rPr>
              <a:t>that one can be saved unless the gospel is communicated with them. (May start in ENTRY)</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Evangelism is the responsibility of every follower of Jesus. (Teach those who believe from the beginning)</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What we learn in ENTRY will inform how we communicate the gospel (oral people – Bible storying, culture – belief about God and man – how does that effect our sharing the gospel)</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Evangelism means proclamation, and we proclaim the gospel using language the lost can understand. </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As people believe the gospel, we want to disciple them. We’ve been commanded to make disciples.</a:t>
            </a:r>
          </a:p>
          <a:p>
            <a:pPr lvl="1"/>
            <a:endParaRPr lang="en-US" sz="1100" b="0" i="0" u="none" strike="noStrike" cap="none" dirty="0">
              <a:solidFill>
                <a:srgbClr val="000000"/>
              </a:solidFill>
              <a:effectLst/>
              <a:latin typeface="Arial"/>
              <a:ea typeface="Arial"/>
              <a:cs typeface="Arial"/>
              <a:sym typeface="Arial"/>
            </a:endParaRPr>
          </a:p>
          <a:p>
            <a:pPr marL="615950" marR="0" lvl="1"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0" i="0" u="none" strike="noStrike" cap="none" dirty="0">
                <a:solidFill>
                  <a:srgbClr val="000000"/>
                </a:solidFill>
                <a:effectLst/>
                <a:latin typeface="Arial"/>
                <a:ea typeface="Arial"/>
                <a:cs typeface="Arial"/>
                <a:sym typeface="Arial"/>
              </a:rPr>
              <a:t>Lost </a:t>
            </a:r>
            <a:r>
              <a:rPr lang="en-US" sz="1200" b="0" i="0" u="none" strike="noStrike" cap="none" dirty="0">
                <a:solidFill>
                  <a:srgbClr val="000000"/>
                </a:solidFill>
                <a:effectLst/>
                <a:latin typeface="Arial"/>
                <a:ea typeface="Arial"/>
                <a:cs typeface="Arial"/>
                <a:sym typeface="Wingdings" pitchFamily="2" charset="2"/>
              </a:rPr>
              <a:t></a:t>
            </a:r>
            <a:r>
              <a:rPr lang="en-US" sz="1200" b="0" i="0" u="none" strike="noStrike" cap="none" dirty="0">
                <a:solidFill>
                  <a:srgbClr val="000000"/>
                </a:solidFill>
                <a:effectLst/>
                <a:latin typeface="Arial"/>
                <a:ea typeface="Arial"/>
                <a:cs typeface="Arial"/>
                <a:sym typeface="Arial"/>
              </a:rPr>
              <a:t> </a:t>
            </a:r>
            <a:r>
              <a:rPr lang="en-US" sz="1200" b="0" i="0" u="none" strike="sngStrike" cap="none" dirty="0">
                <a:solidFill>
                  <a:srgbClr val="000000"/>
                </a:solidFill>
                <a:effectLst/>
                <a:latin typeface="Arial"/>
                <a:ea typeface="Arial"/>
                <a:cs typeface="Arial"/>
                <a:sym typeface="Arial"/>
              </a:rPr>
              <a:t>Converts</a:t>
            </a:r>
            <a:r>
              <a:rPr lang="en-US" sz="1200" b="0" i="0" u="none" strike="noStrike" cap="none" dirty="0">
                <a:solidFill>
                  <a:srgbClr val="000000"/>
                </a:solidFill>
                <a:effectLst/>
                <a:latin typeface="Arial"/>
                <a:ea typeface="Arial"/>
                <a:cs typeface="Arial"/>
                <a:sym typeface="Arial"/>
              </a:rPr>
              <a:t> - Disciples</a:t>
            </a: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Discipleship – Short &amp; Long-Term Discipleship Plans </a:t>
            </a:r>
            <a:r>
              <a:rPr lang="en-US" sz="1050" b="1" i="0" u="none" strike="noStrike" cap="none" dirty="0">
                <a:solidFill>
                  <a:srgbClr val="000000"/>
                </a:solidFill>
                <a:effectLst/>
                <a:latin typeface="Arial"/>
                <a:ea typeface="Arial"/>
                <a:cs typeface="Arial"/>
                <a:sym typeface="Arial"/>
              </a:rPr>
              <a:t>(teach/model obedience-based discipleship) - 3 essential tools</a:t>
            </a:r>
            <a:endParaRPr lang="en-US" sz="105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Word of God</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Spirit of God</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people of God</a:t>
            </a:r>
            <a:endParaRPr lang="en-US" sz="1200" b="0" i="0" u="none" strike="noStrike" cap="none" dirty="0">
              <a:solidFill>
                <a:srgbClr val="000000"/>
              </a:solidFill>
              <a:effectLst/>
              <a:latin typeface="Arial"/>
              <a:ea typeface="Arial"/>
              <a:cs typeface="Arial"/>
              <a:sym typeface="Arial"/>
            </a:endParaRPr>
          </a:p>
          <a:p>
            <a:pPr marL="158750" indent="0">
              <a:buNone/>
            </a:pPr>
            <a:endParaRPr lang="en-US" sz="1100" b="0" i="0" u="none" strike="noStrike" cap="none" dirty="0">
              <a:solidFill>
                <a:srgbClr val="000000"/>
              </a:solidFill>
              <a:effectLst/>
              <a:latin typeface="Arial"/>
              <a:ea typeface="Arial"/>
              <a:cs typeface="Arial"/>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Lost </a:t>
            </a:r>
            <a:r>
              <a:rPr lang="en-US" sz="1100" b="0" i="0" u="none" strike="noStrike" cap="none" dirty="0">
                <a:solidFill>
                  <a:srgbClr val="000000"/>
                </a:solidFill>
                <a:effectLst/>
                <a:latin typeface="Arial"/>
                <a:ea typeface="Arial"/>
                <a:cs typeface="Arial"/>
                <a:sym typeface="Wingdings" pitchFamily="2" charset="2"/>
              </a:rPr>
              <a:t></a:t>
            </a:r>
            <a:r>
              <a:rPr lang="en-US" sz="1100" b="0" i="0" u="none" strike="noStrike" cap="none" dirty="0">
                <a:solidFill>
                  <a:srgbClr val="000000"/>
                </a:solidFill>
                <a:effectLst/>
                <a:latin typeface="Arial"/>
                <a:ea typeface="Arial"/>
                <a:cs typeface="Arial"/>
                <a:sym typeface="Arial"/>
              </a:rPr>
              <a:t> Disciples </a:t>
            </a:r>
            <a:r>
              <a:rPr lang="en-US" sz="1100" b="0" i="0" u="none" strike="noStrike" cap="none" dirty="0">
                <a:solidFill>
                  <a:srgbClr val="000000"/>
                </a:solidFill>
                <a:effectLst/>
                <a:latin typeface="Arial"/>
                <a:ea typeface="Arial"/>
                <a:cs typeface="Arial"/>
                <a:sym typeface="Wingdings" pitchFamily="2" charset="2"/>
              </a:rPr>
              <a:t></a:t>
            </a:r>
            <a:r>
              <a:rPr lang="en-US" sz="1100" b="0" i="0" u="none" strike="noStrike" cap="none" dirty="0">
                <a:solidFill>
                  <a:srgbClr val="000000"/>
                </a:solidFill>
                <a:effectLst/>
                <a:latin typeface="Arial"/>
                <a:ea typeface="Arial"/>
                <a:cs typeface="Arial"/>
                <a:sym typeface="Arial"/>
              </a:rPr>
              <a:t> Healthy Church</a:t>
            </a: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Healthy Church Formation – Growing Toward the 12 Characteristics of a Healthy Church</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12 Characteristics of a Healthy Church are not a checklist for exit but a summary that describes what a sustainable church should be. We will strive to instill them in the churches we plant. </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In addition to planting new churches, the missionary task also can include strengthening and even revitalizing existing churches, helping them to grow into greater health.</a:t>
            </a:r>
            <a:endParaRPr lang="en-US" sz="1200" b="0" i="0" u="none" strike="noStrike" cap="none" dirty="0">
              <a:solidFill>
                <a:srgbClr val="000000"/>
              </a:solidFill>
              <a:effectLst/>
              <a:latin typeface="Arial"/>
              <a:ea typeface="Arial"/>
              <a:cs typeface="Arial"/>
              <a:sym typeface="Arial"/>
            </a:endParaRPr>
          </a:p>
          <a:p>
            <a:pPr marL="158750" indent="0">
              <a:buFont typeface="+mj-lt"/>
              <a:buNone/>
            </a:pP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Leadership Development – Preparing God-Called Leaders (out of discipleship)</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Biblical leadership is essential to the wellbeing of every local church, and God calls different people to lead in different ways.</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We never know how long we will be able to work in a certain place. If you suddenly died or if God closed the door for you to be in the place, what would happen to the new churches that you planted? - WE MUST DEVELOP LEADERS!! (not just those going along with us but </a:t>
            </a:r>
            <a:r>
              <a:rPr lang="en-US" sz="1100" b="1" i="0" u="none" strike="noStrike" cap="none" dirty="0">
                <a:solidFill>
                  <a:srgbClr val="000000"/>
                </a:solidFill>
                <a:effectLst/>
                <a:latin typeface="Arial"/>
                <a:ea typeface="Arial"/>
                <a:cs typeface="Arial"/>
                <a:sym typeface="Arial"/>
              </a:rPr>
              <a:t>nationals</a:t>
            </a:r>
            <a:r>
              <a:rPr lang="en-US" sz="1100" b="0" i="0" u="none" strike="noStrike" cap="none" dirty="0">
                <a:solidFill>
                  <a:srgbClr val="000000"/>
                </a:solidFill>
                <a:effectLst/>
                <a:latin typeface="Arial"/>
                <a:ea typeface="Arial"/>
                <a:cs typeface="Arial"/>
                <a:sym typeface="Arial"/>
              </a:rPr>
              <a:t>)</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We're thinking about the two offices of church leadership: Pastors/Elder/Overseer &amp; Deacons </a:t>
            </a:r>
            <a:endParaRPr lang="en-US" sz="1200" b="0" i="0" u="none" strike="noStrike" cap="none" dirty="0">
              <a:solidFill>
                <a:srgbClr val="000000"/>
              </a:solidFill>
              <a:effectLst/>
              <a:latin typeface="Arial"/>
              <a:ea typeface="Arial"/>
              <a:cs typeface="Arial"/>
              <a:sym typeface="Arial"/>
            </a:endParaRPr>
          </a:p>
          <a:p>
            <a:pPr marL="844550" lvl="1" indent="-228600">
              <a:buFont typeface="+mj-lt"/>
              <a:buAutoNum type="arabicPeriod"/>
            </a:pPr>
            <a:r>
              <a:rPr lang="en-US" sz="1100" b="0" i="0" u="none" strike="noStrike" cap="none" dirty="0">
                <a:solidFill>
                  <a:srgbClr val="000000"/>
                </a:solidFill>
                <a:effectLst/>
                <a:latin typeface="Arial"/>
                <a:ea typeface="Arial"/>
                <a:cs typeface="Arial"/>
                <a:sym typeface="Arial"/>
              </a:rPr>
              <a:t>So they can equip the saints for the work of ministry, for the building up of the body of Christ (Eph 4:11-12)</a:t>
            </a:r>
          </a:p>
          <a:p>
            <a:pPr marL="844550" lvl="1" indent="-228600">
              <a:buFont typeface="+mj-lt"/>
              <a:buAutoNum type="arabicPeriod"/>
            </a:pPr>
            <a:endParaRPr lang="en-US" sz="1100" b="0" i="0" u="none" strike="noStrike" cap="none" dirty="0">
              <a:solidFill>
                <a:srgbClr val="000000"/>
              </a:solidFill>
              <a:effectLst/>
              <a:latin typeface="Arial"/>
              <a:ea typeface="Arial"/>
              <a:cs typeface="Arial"/>
              <a:sym typeface="Arial"/>
            </a:endParaRPr>
          </a:p>
          <a:p>
            <a:pPr marL="158750" lvl="0" indent="0">
              <a:buFontTx/>
              <a:buNone/>
            </a:pPr>
            <a:r>
              <a:rPr lang="en-US" sz="1200" b="0" i="0" u="none" strike="noStrike" cap="none">
                <a:solidFill>
                  <a:srgbClr val="000000"/>
                </a:solidFill>
                <a:effectLst/>
                <a:latin typeface="Arial"/>
                <a:ea typeface="Arial"/>
                <a:cs typeface="Arial"/>
                <a:sym typeface="Arial"/>
              </a:rPr>
              <a:t>     ALSO</a:t>
            </a:r>
            <a:r>
              <a:rPr lang="en-US" sz="1200" b="0" i="0" u="none" strike="noStrike" cap="none" dirty="0">
                <a:solidFill>
                  <a:srgbClr val="000000"/>
                </a:solidFill>
                <a:effectLst/>
                <a:latin typeface="Arial"/>
                <a:ea typeface="Arial"/>
                <a:cs typeface="Arial"/>
                <a:sym typeface="Arial"/>
              </a:rPr>
              <a:t>, other leaders who don’t </a:t>
            </a:r>
            <a:r>
              <a:rPr lang="en-US" sz="1200" b="0" i="0" u="none" strike="noStrike" cap="none">
                <a:solidFill>
                  <a:srgbClr val="000000"/>
                </a:solidFill>
                <a:effectLst/>
                <a:latin typeface="Arial"/>
                <a:ea typeface="Arial"/>
                <a:cs typeface="Arial"/>
                <a:sym typeface="Arial"/>
              </a:rPr>
              <a:t>have an office</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Exit – Helping the Church Embrace God’s Mission</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Our goal is to complete the missionary task in each people group or place and then to exit, with the new churches from the people or place as our partners in the ongoing task of global evangelism. We begin our work with this end in mind, and then continually evaluate toward this end as we go.</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This does not mean abandoning the new churches. Paul kept in contact – visited, wrote letters, &amp; sent others.</a:t>
            </a:r>
            <a:endParaRPr lang="en-US" sz="1200" b="0" i="0" u="none" strike="noStrike" cap="none" dirty="0">
              <a:solidFill>
                <a:srgbClr val="000000"/>
              </a:solidFill>
              <a:effectLst/>
              <a:latin typeface="Arial"/>
              <a:ea typeface="Arial"/>
              <a:cs typeface="Arial"/>
              <a:sym typeface="Arial"/>
            </a:endParaRPr>
          </a:p>
          <a:p>
            <a:pPr marL="158750" indent="0">
              <a:buNone/>
            </a:pPr>
            <a:endParaRPr lang="en-US" sz="1200" b="0" i="0" u="none" strike="noStrike" cap="none" dirty="0">
              <a:solidFill>
                <a:srgbClr val="000000"/>
              </a:solidFill>
              <a:effectLst/>
              <a:latin typeface="Arial"/>
              <a:ea typeface="Arial"/>
              <a:cs typeface="Arial"/>
              <a:sym typeface="Arial"/>
            </a:endParaRP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A118D1D6-8898-A143-93CE-38A8A7EE2441}"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19957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sz="1100" b="1" i="0" u="none" strike="noStrike" cap="none" dirty="0">
                <a:solidFill>
                  <a:srgbClr val="000000"/>
                </a:solidFill>
                <a:effectLst/>
                <a:latin typeface="Arial"/>
                <a:ea typeface="Arial"/>
                <a:cs typeface="Arial"/>
                <a:sym typeface="Arial"/>
              </a:rPr>
              <a:t>Revelation 7:9-10</a:t>
            </a:r>
            <a:endParaRPr lang="en-US" sz="1100" b="0" i="0" u="none" strike="noStrike" cap="none" dirty="0">
              <a:solidFill>
                <a:srgbClr val="000000"/>
              </a:solidFill>
              <a:effectLst/>
              <a:latin typeface="Arial"/>
              <a:ea typeface="Arial"/>
              <a:cs typeface="Arial"/>
              <a:sym typeface="Arial"/>
            </a:endParaRPr>
          </a:p>
          <a:p>
            <a:endParaRPr lang="en-US" sz="2000" b="0" i="0" u="none" strike="noStrike" cap="none" dirty="0">
              <a:solidFill>
                <a:srgbClr val="000000"/>
              </a:solidFill>
              <a:effectLst/>
              <a:latin typeface="Arial"/>
              <a:ea typeface="Arial"/>
              <a:cs typeface="Arial"/>
              <a:sym typeface="Arial"/>
            </a:endParaRPr>
          </a:p>
          <a:p>
            <a:pPr marL="158750" indent="0">
              <a:buNone/>
            </a:pPr>
            <a:r>
              <a:rPr lang="en-US" sz="1100" b="0" i="1" u="none" strike="noStrike" cap="none" dirty="0">
                <a:solidFill>
                  <a:srgbClr val="000000"/>
                </a:solidFill>
                <a:effectLst/>
                <a:latin typeface="Arial"/>
                <a:ea typeface="Arial"/>
                <a:cs typeface="Arial"/>
                <a:sym typeface="Arial"/>
              </a:rPr>
              <a:t>(As we think about UUPs, our partnerships, we think M Task) </a:t>
            </a:r>
          </a:p>
          <a:p>
            <a:pPr marL="158750" indent="0">
              <a:buNone/>
            </a:pPr>
            <a:endParaRPr lang="en-US" sz="1100" b="0" i="1"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Entry – Gaining Access </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In order to carry out the missionary task, we must have access to people who need to hear the gospel.</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Starts before we arrive</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Four Elements</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Research – “Google the mess out of it.” Learn about culture, people, life, etc.</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Presence</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Identity</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Communication Ability – We want to gain the ability to communicate in such a way that the people can hear, understand, and believe the gospel.</a:t>
            </a:r>
            <a:endParaRPr lang="en-US" sz="1200" b="0" i="0" u="none" strike="noStrike" cap="none" dirty="0">
              <a:solidFill>
                <a:srgbClr val="000000"/>
              </a:solidFill>
              <a:effectLst/>
              <a:latin typeface="Arial"/>
              <a:ea typeface="Arial"/>
              <a:cs typeface="Arial"/>
              <a:sym typeface="Arial"/>
            </a:endParaRPr>
          </a:p>
          <a:p>
            <a:pPr marL="158750" lvl="0" indent="0">
              <a:buNone/>
            </a:pPr>
            <a:endParaRPr lang="en-US" sz="1100" b="0" i="0" u="none" strike="noStrike" cap="none" dirty="0">
              <a:solidFill>
                <a:srgbClr val="000000"/>
              </a:solidFill>
              <a:effectLst/>
              <a:latin typeface="Arial"/>
              <a:ea typeface="Arial"/>
              <a:cs typeface="Arial"/>
              <a:sym typeface="Arial"/>
            </a:endParaRPr>
          </a:p>
          <a:p>
            <a:pPr marL="158750" lvl="0" indent="0">
              <a:buNone/>
            </a:pPr>
            <a:r>
              <a:rPr lang="en-US" sz="1100" b="0" i="0" u="none" strike="noStrike" cap="none" dirty="0">
                <a:solidFill>
                  <a:srgbClr val="000000"/>
                </a:solidFill>
                <a:effectLst/>
                <a:latin typeface="Arial"/>
                <a:ea typeface="Arial"/>
                <a:cs typeface="Arial"/>
                <a:sym typeface="Arial"/>
              </a:rPr>
              <a:t>ENTRY informs all we do in the other components</a:t>
            </a:r>
            <a:endParaRPr lang="en-US" sz="1200" b="0" i="0" u="none" strike="noStrike" cap="none" dirty="0">
              <a:solidFill>
                <a:srgbClr val="000000"/>
              </a:solidFill>
              <a:effectLst/>
              <a:latin typeface="Arial"/>
              <a:ea typeface="Arial"/>
              <a:cs typeface="Arial"/>
              <a:sym typeface="Arial"/>
            </a:endParaRPr>
          </a:p>
          <a:p>
            <a:pPr marL="158750" indent="0">
              <a:buNone/>
            </a:pP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Evangelism – Communicating the Gospel</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We believe that salvation from sin is the greatest need of every person in the world, and</a:t>
            </a:r>
            <a:r>
              <a:rPr lang="en-US" sz="1100" b="0" i="0" u="none" strike="noStrike" cap="none" dirty="0">
                <a:solidFill>
                  <a:srgbClr val="000000"/>
                </a:solidFill>
                <a:effectLst/>
                <a:latin typeface="Arial"/>
                <a:ea typeface="Arial"/>
                <a:cs typeface="Arial"/>
                <a:sym typeface="Arial"/>
              </a:rPr>
              <a:t> </a:t>
            </a:r>
            <a:r>
              <a:rPr lang="en-US" sz="1100" b="1" i="0" u="none" strike="noStrike" cap="none" dirty="0">
                <a:solidFill>
                  <a:srgbClr val="000000"/>
                </a:solidFill>
                <a:effectLst/>
                <a:latin typeface="Arial"/>
                <a:ea typeface="Arial"/>
                <a:cs typeface="Arial"/>
                <a:sym typeface="Arial"/>
              </a:rPr>
              <a:t>that one can be saved unless the gospel is communicated with them. (May start in ENTRY)</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Evangelism is the responsibility of every follower of Jesus. (Teach those who believe from the beginning)</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What we learn in ENTRY will inform how we communicate the gospel (oral people – Bible storying, culture – belief about God and man – how does that effect our sharing the gospel)</a:t>
            </a:r>
            <a:endParaRPr lang="en-US" sz="1200" b="0" i="0" u="none" strike="noStrike" cap="none" dirty="0">
              <a:solidFill>
                <a:srgbClr val="000000"/>
              </a:solidFill>
              <a:effectLst/>
              <a:latin typeface="Arial"/>
              <a:ea typeface="Arial"/>
              <a:cs typeface="Arial"/>
              <a:sym typeface="Arial"/>
            </a:endParaRPr>
          </a:p>
          <a:p>
            <a:pPr lvl="0">
              <a:buFont typeface="+mj-lt"/>
              <a:buAutoNum type="arabicPeriod"/>
            </a:pPr>
            <a:r>
              <a:rPr lang="en-US" sz="1100" b="0" i="0" u="none" strike="noStrike" cap="none" dirty="0">
                <a:solidFill>
                  <a:srgbClr val="000000"/>
                </a:solidFill>
                <a:effectLst/>
                <a:latin typeface="Arial"/>
                <a:ea typeface="Arial"/>
                <a:cs typeface="Arial"/>
                <a:sym typeface="Arial"/>
              </a:rPr>
              <a:t>Evangelism means proclamation, and we proclaim the gospel using language the lost can understand. </a:t>
            </a:r>
            <a:endParaRPr lang="en-US" sz="12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As people believe the gospel, we want to disciple them. We’ve been commanded to make disciples.</a:t>
            </a:r>
          </a:p>
          <a:p>
            <a:pPr lvl="1"/>
            <a:endParaRPr lang="en-US" sz="1100" b="0" i="0" u="none" strike="noStrike" cap="none" dirty="0">
              <a:solidFill>
                <a:srgbClr val="000000"/>
              </a:solidFill>
              <a:effectLst/>
              <a:latin typeface="Arial"/>
              <a:ea typeface="Arial"/>
              <a:cs typeface="Arial"/>
              <a:sym typeface="Arial"/>
            </a:endParaRPr>
          </a:p>
          <a:p>
            <a:pPr marL="615950" marR="0" lvl="1"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0" i="0" u="none" strike="noStrike" cap="none" dirty="0">
                <a:solidFill>
                  <a:srgbClr val="000000"/>
                </a:solidFill>
                <a:effectLst/>
                <a:latin typeface="Arial"/>
                <a:ea typeface="Arial"/>
                <a:cs typeface="Arial"/>
                <a:sym typeface="Arial"/>
              </a:rPr>
              <a:t>Lost </a:t>
            </a:r>
            <a:r>
              <a:rPr lang="en-US" sz="1200" b="0" i="0" u="none" strike="noStrike" cap="none" dirty="0">
                <a:solidFill>
                  <a:srgbClr val="000000"/>
                </a:solidFill>
                <a:effectLst/>
                <a:latin typeface="Arial"/>
                <a:ea typeface="Arial"/>
                <a:cs typeface="Arial"/>
                <a:sym typeface="Wingdings" pitchFamily="2" charset="2"/>
              </a:rPr>
              <a:t></a:t>
            </a:r>
            <a:r>
              <a:rPr lang="en-US" sz="1200" b="0" i="0" u="none" strike="noStrike" cap="none" dirty="0">
                <a:solidFill>
                  <a:srgbClr val="000000"/>
                </a:solidFill>
                <a:effectLst/>
                <a:latin typeface="Arial"/>
                <a:ea typeface="Arial"/>
                <a:cs typeface="Arial"/>
                <a:sym typeface="Arial"/>
              </a:rPr>
              <a:t> </a:t>
            </a:r>
            <a:r>
              <a:rPr lang="en-US" sz="1200" b="0" i="0" u="none" strike="sngStrike" cap="none" dirty="0">
                <a:solidFill>
                  <a:srgbClr val="000000"/>
                </a:solidFill>
                <a:effectLst/>
                <a:latin typeface="Arial"/>
                <a:ea typeface="Arial"/>
                <a:cs typeface="Arial"/>
                <a:sym typeface="Arial"/>
              </a:rPr>
              <a:t>Converts</a:t>
            </a:r>
            <a:r>
              <a:rPr lang="en-US" sz="1200" b="0" i="0" u="none" strike="noStrike" cap="none" dirty="0">
                <a:solidFill>
                  <a:srgbClr val="000000"/>
                </a:solidFill>
                <a:effectLst/>
                <a:latin typeface="Arial"/>
                <a:ea typeface="Arial"/>
                <a:cs typeface="Arial"/>
                <a:sym typeface="Arial"/>
              </a:rPr>
              <a:t> - Disciples</a:t>
            </a: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Discipleship – Short &amp; Long-Term Discipleship Plans </a:t>
            </a:r>
            <a:r>
              <a:rPr lang="en-US" sz="1050" b="1" i="0" u="none" strike="noStrike" cap="none" dirty="0">
                <a:solidFill>
                  <a:srgbClr val="000000"/>
                </a:solidFill>
                <a:effectLst/>
                <a:latin typeface="Arial"/>
                <a:ea typeface="Arial"/>
                <a:cs typeface="Arial"/>
                <a:sym typeface="Arial"/>
              </a:rPr>
              <a:t>(teach/model obedience-based discipleship) - 3 essential tools</a:t>
            </a:r>
            <a:endParaRPr lang="en-US" sz="105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Word of God</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Spirit of God</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people of God</a:t>
            </a:r>
            <a:endParaRPr lang="en-US" sz="1200" b="0" i="0" u="none" strike="noStrike" cap="none" dirty="0">
              <a:solidFill>
                <a:srgbClr val="000000"/>
              </a:solidFill>
              <a:effectLst/>
              <a:latin typeface="Arial"/>
              <a:ea typeface="Arial"/>
              <a:cs typeface="Arial"/>
              <a:sym typeface="Arial"/>
            </a:endParaRPr>
          </a:p>
          <a:p>
            <a:pPr marL="158750" indent="0">
              <a:buNone/>
            </a:pPr>
            <a:endParaRPr lang="en-US" sz="1100" b="0" i="0" u="none" strike="noStrike" cap="none" dirty="0">
              <a:solidFill>
                <a:srgbClr val="000000"/>
              </a:solidFill>
              <a:effectLst/>
              <a:latin typeface="Arial"/>
              <a:ea typeface="Arial"/>
              <a:cs typeface="Arial"/>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Lost </a:t>
            </a:r>
            <a:r>
              <a:rPr lang="en-US" sz="1100" b="0" i="0" u="none" strike="noStrike" cap="none" dirty="0">
                <a:solidFill>
                  <a:srgbClr val="000000"/>
                </a:solidFill>
                <a:effectLst/>
                <a:latin typeface="Arial"/>
                <a:ea typeface="Arial"/>
                <a:cs typeface="Arial"/>
                <a:sym typeface="Wingdings" pitchFamily="2" charset="2"/>
              </a:rPr>
              <a:t></a:t>
            </a:r>
            <a:r>
              <a:rPr lang="en-US" sz="1100" b="0" i="0" u="none" strike="noStrike" cap="none" dirty="0">
                <a:solidFill>
                  <a:srgbClr val="000000"/>
                </a:solidFill>
                <a:effectLst/>
                <a:latin typeface="Arial"/>
                <a:ea typeface="Arial"/>
                <a:cs typeface="Arial"/>
                <a:sym typeface="Arial"/>
              </a:rPr>
              <a:t> Disciples </a:t>
            </a:r>
            <a:r>
              <a:rPr lang="en-US" sz="1100" b="0" i="0" u="none" strike="noStrike" cap="none" dirty="0">
                <a:solidFill>
                  <a:srgbClr val="000000"/>
                </a:solidFill>
                <a:effectLst/>
                <a:latin typeface="Arial"/>
                <a:ea typeface="Arial"/>
                <a:cs typeface="Arial"/>
                <a:sym typeface="Wingdings" pitchFamily="2" charset="2"/>
              </a:rPr>
              <a:t></a:t>
            </a:r>
            <a:r>
              <a:rPr lang="en-US" sz="1100" b="0" i="0" u="none" strike="noStrike" cap="none" dirty="0">
                <a:solidFill>
                  <a:srgbClr val="000000"/>
                </a:solidFill>
                <a:effectLst/>
                <a:latin typeface="Arial"/>
                <a:ea typeface="Arial"/>
                <a:cs typeface="Arial"/>
                <a:sym typeface="Arial"/>
              </a:rPr>
              <a:t> Healthy Church</a:t>
            </a: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Healthy Church Formation – Growing Toward the 12 Characteristics of a Healthy Church</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The 12 Characteristics of a Healthy Church are not a checklist for exit but a summary that describes what a sustainable church should be. We will strive to instill them in the churches we plant. </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In addition to planting new churches, the missionary task also can include strengthening and even revitalizing existing churches, helping them to grow into greater health.</a:t>
            </a:r>
            <a:endParaRPr lang="en-US" sz="1200" b="0" i="0" u="none" strike="noStrike" cap="none" dirty="0">
              <a:solidFill>
                <a:srgbClr val="000000"/>
              </a:solidFill>
              <a:effectLst/>
              <a:latin typeface="Arial"/>
              <a:ea typeface="Arial"/>
              <a:cs typeface="Arial"/>
              <a:sym typeface="Arial"/>
            </a:endParaRPr>
          </a:p>
          <a:p>
            <a:pPr marL="158750" indent="0">
              <a:buFont typeface="+mj-lt"/>
              <a:buNone/>
            </a:pP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Leadership Development – Preparing God-Called Leaders (out of discipleship)</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Biblical leadership is essential to the wellbeing of every local church, and God calls different people to lead in different ways.</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We never know how long we will be able to work in a certain place. If you suddenly died or if God closed the door for you to be in the place, what would happen to the new churches that you planted? - WE MUST DEVELOP LEADERS!! (not just those going along with us but </a:t>
            </a:r>
            <a:r>
              <a:rPr lang="en-US" sz="1100" b="1" i="0" u="none" strike="noStrike" cap="none" dirty="0">
                <a:solidFill>
                  <a:srgbClr val="000000"/>
                </a:solidFill>
                <a:effectLst/>
                <a:latin typeface="Arial"/>
                <a:ea typeface="Arial"/>
                <a:cs typeface="Arial"/>
                <a:sym typeface="Arial"/>
              </a:rPr>
              <a:t>nationals</a:t>
            </a:r>
            <a:r>
              <a:rPr lang="en-US" sz="1100" b="0" i="0" u="none" strike="noStrike" cap="none" dirty="0">
                <a:solidFill>
                  <a:srgbClr val="000000"/>
                </a:solidFill>
                <a:effectLst/>
                <a:latin typeface="Arial"/>
                <a:ea typeface="Arial"/>
                <a:cs typeface="Arial"/>
                <a:sym typeface="Arial"/>
              </a:rPr>
              <a:t>)</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We're thinking about the two offices of church leadership: Pastors/Elder/Overseer &amp; Deacons </a:t>
            </a:r>
            <a:endParaRPr lang="en-US" sz="1200" b="0" i="0" u="none" strike="noStrike" cap="none" dirty="0">
              <a:solidFill>
                <a:srgbClr val="000000"/>
              </a:solidFill>
              <a:effectLst/>
              <a:latin typeface="Arial"/>
              <a:ea typeface="Arial"/>
              <a:cs typeface="Arial"/>
              <a:sym typeface="Arial"/>
            </a:endParaRPr>
          </a:p>
          <a:p>
            <a:pPr marL="844550" lvl="1" indent="-228600">
              <a:buFont typeface="+mj-lt"/>
              <a:buAutoNum type="arabicPeriod"/>
            </a:pPr>
            <a:r>
              <a:rPr lang="en-US" sz="1100" b="0" i="0" u="none" strike="noStrike" cap="none" dirty="0">
                <a:solidFill>
                  <a:srgbClr val="000000"/>
                </a:solidFill>
                <a:effectLst/>
                <a:latin typeface="Arial"/>
                <a:ea typeface="Arial"/>
                <a:cs typeface="Arial"/>
                <a:sym typeface="Arial"/>
              </a:rPr>
              <a:t>So they can equip the saints for the work of ministry, for the building up of the body of Christ (Eph 4:11-12)</a:t>
            </a:r>
          </a:p>
          <a:p>
            <a:pPr marL="844550" lvl="1" indent="-228600">
              <a:buFont typeface="+mj-lt"/>
              <a:buAutoNum type="arabicPeriod"/>
            </a:pPr>
            <a:endParaRPr lang="en-US" sz="1100" b="0" i="0" u="none" strike="noStrike" cap="none" dirty="0">
              <a:solidFill>
                <a:srgbClr val="000000"/>
              </a:solidFill>
              <a:effectLst/>
              <a:latin typeface="Arial"/>
              <a:ea typeface="Arial"/>
              <a:cs typeface="Arial"/>
              <a:sym typeface="Arial"/>
            </a:endParaRPr>
          </a:p>
          <a:p>
            <a:pPr marL="158750" lvl="0" indent="0">
              <a:buFontTx/>
              <a:buNone/>
            </a:pPr>
            <a:r>
              <a:rPr lang="en-US" sz="1200" b="0" i="0" u="none" strike="noStrike" cap="none">
                <a:solidFill>
                  <a:srgbClr val="000000"/>
                </a:solidFill>
                <a:effectLst/>
                <a:latin typeface="Arial"/>
                <a:ea typeface="Arial"/>
                <a:cs typeface="Arial"/>
                <a:sym typeface="Arial"/>
              </a:rPr>
              <a:t>     ALSO</a:t>
            </a:r>
            <a:r>
              <a:rPr lang="en-US" sz="1200" b="0" i="0" u="none" strike="noStrike" cap="none" dirty="0">
                <a:solidFill>
                  <a:srgbClr val="000000"/>
                </a:solidFill>
                <a:effectLst/>
                <a:latin typeface="Arial"/>
                <a:ea typeface="Arial"/>
                <a:cs typeface="Arial"/>
                <a:sym typeface="Arial"/>
              </a:rPr>
              <a:t>, other leaders who don’t </a:t>
            </a:r>
            <a:r>
              <a:rPr lang="en-US" sz="1200" b="0" i="0" u="none" strike="noStrike" cap="none">
                <a:solidFill>
                  <a:srgbClr val="000000"/>
                </a:solidFill>
                <a:effectLst/>
                <a:latin typeface="Arial"/>
                <a:ea typeface="Arial"/>
                <a:cs typeface="Arial"/>
                <a:sym typeface="Arial"/>
              </a:rPr>
              <a:t>have an office</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en-US" sz="12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Exit – Helping the Church Embrace God’s Mission</a:t>
            </a:r>
            <a:endParaRPr lang="en-US" sz="105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Our goal is to complete the missionary task in each people group or place and then to exit, with the new churches from the people or place as our partners in the ongoing task of global evangelism. We begin our work with this end in mind, and then continually evaluate toward this end as we go.</a:t>
            </a:r>
            <a:endParaRPr lang="en-US" sz="1200" b="0" i="0" u="none" strike="noStrike" cap="none" dirty="0">
              <a:solidFill>
                <a:srgbClr val="000000"/>
              </a:solidFill>
              <a:effectLst/>
              <a:latin typeface="Arial"/>
              <a:ea typeface="Arial"/>
              <a:cs typeface="Arial"/>
              <a:sym typeface="Arial"/>
            </a:endParaRPr>
          </a:p>
          <a:p>
            <a:pPr marL="387350" lvl="0" indent="-228600">
              <a:buFont typeface="+mj-lt"/>
              <a:buAutoNum type="arabicPeriod"/>
            </a:pPr>
            <a:r>
              <a:rPr lang="en-US" sz="1100" b="0" i="0" u="none" strike="noStrike" cap="none" dirty="0">
                <a:solidFill>
                  <a:srgbClr val="000000"/>
                </a:solidFill>
                <a:effectLst/>
                <a:latin typeface="Arial"/>
                <a:ea typeface="Arial"/>
                <a:cs typeface="Arial"/>
                <a:sym typeface="Arial"/>
              </a:rPr>
              <a:t>This does not mean abandoning the new churches. Paul kept in contact – visited, wrote letters, &amp; sent others.</a:t>
            </a:r>
            <a:endParaRPr lang="en-US" sz="1200" b="0" i="0" u="none" strike="noStrike" cap="none" dirty="0">
              <a:solidFill>
                <a:srgbClr val="000000"/>
              </a:solidFill>
              <a:effectLst/>
              <a:latin typeface="Arial"/>
              <a:ea typeface="Arial"/>
              <a:cs typeface="Arial"/>
              <a:sym typeface="Arial"/>
            </a:endParaRPr>
          </a:p>
          <a:p>
            <a:pPr marL="158750" indent="0">
              <a:buNone/>
            </a:pPr>
            <a:endParaRPr lang="en-US" sz="1200" b="0" i="0" u="none" strike="noStrike" cap="none" dirty="0">
              <a:solidFill>
                <a:srgbClr val="000000"/>
              </a:solidFill>
              <a:effectLst/>
              <a:latin typeface="Arial"/>
              <a:ea typeface="Arial"/>
              <a:cs typeface="Arial"/>
              <a:sym typeface="Arial"/>
            </a:endParaRP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A118D1D6-8898-A143-93CE-38A8A7EE2441}"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2446202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100" b="1" i="0" u="none" strike="noStrike" cap="none" dirty="0">
                <a:solidFill>
                  <a:srgbClr val="000000"/>
                </a:solidFill>
                <a:effectLst/>
                <a:latin typeface="Arial"/>
                <a:ea typeface="Arial"/>
                <a:cs typeface="Arial"/>
                <a:sym typeface="Arial"/>
              </a:rPr>
              <a:t>ABIDE</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US" sz="1100" b="1" i="0" u="none" strike="noStrike" cap="none" dirty="0">
              <a:solidFill>
                <a:srgbClr val="000000"/>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100" b="1" i="0" u="none" strike="noStrike" cap="none" dirty="0">
                <a:solidFill>
                  <a:srgbClr val="000000"/>
                </a:solidFill>
                <a:effectLst/>
                <a:latin typeface="Arial"/>
                <a:ea typeface="Arial"/>
                <a:cs typeface="Arial"/>
                <a:sym typeface="Arial"/>
              </a:rPr>
              <a:t>Not a linear process</a:t>
            </a:r>
            <a:endParaRPr lang="en-US" sz="12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Clr>
                <a:schemeClr val="dk1"/>
              </a:buClr>
              <a:buSzPts val="1100"/>
              <a:buFont typeface="Arial"/>
              <a:buNone/>
            </a:pPr>
            <a:endParaRPr lang="en-US" dirty="0">
              <a:solidFill>
                <a:schemeClr val="dk1"/>
              </a:solidFill>
            </a:endParaRPr>
          </a:p>
          <a:p>
            <a:r>
              <a:rPr lang="en-US" sz="1400" b="0" i="0" u="none" strike="noStrike" cap="none" dirty="0">
                <a:solidFill>
                  <a:srgbClr val="000000"/>
                </a:solidFill>
                <a:effectLst/>
                <a:latin typeface="Arial"/>
                <a:ea typeface="Arial"/>
                <a:cs typeface="Arial"/>
                <a:sym typeface="Arial"/>
              </a:rPr>
              <a:t>During this session we will be looking at the ENTRY component of the M Task and will be hearing from several field </a:t>
            </a:r>
            <a:r>
              <a:rPr lang="en-US" sz="1400" b="0" i="0" u="none" strike="noStrike" cap="none" dirty="0" err="1">
                <a:solidFill>
                  <a:srgbClr val="000000"/>
                </a:solidFill>
                <a:effectLst/>
                <a:latin typeface="Arial"/>
                <a:ea typeface="Arial"/>
                <a:cs typeface="Arial"/>
                <a:sym typeface="Arial"/>
              </a:rPr>
              <a:t>Ms</a:t>
            </a:r>
            <a:r>
              <a:rPr lang="en-US" sz="1400" b="0" i="0" u="none" strike="noStrike" cap="none" dirty="0">
                <a:solidFill>
                  <a:srgbClr val="000000"/>
                </a:solidFill>
                <a:effectLst/>
                <a:latin typeface="Arial"/>
                <a:ea typeface="Arial"/>
                <a:cs typeface="Arial"/>
                <a:sym typeface="Arial"/>
              </a:rPr>
              <a:t> (Rose, Wally, Doug, and Matt).</a:t>
            </a:r>
          </a:p>
          <a:p>
            <a:pPr lvl="1"/>
            <a:r>
              <a:rPr lang="en-US" sz="1400" b="0" i="0" u="none" strike="noStrike" cap="none" dirty="0">
                <a:solidFill>
                  <a:srgbClr val="000000"/>
                </a:solidFill>
                <a:effectLst/>
                <a:latin typeface="Arial"/>
                <a:ea typeface="Arial"/>
                <a:cs typeface="Arial"/>
                <a:sym typeface="Arial"/>
              </a:rPr>
              <a:t>We will be looking at the importance of Worldview and Research as well as hearing about Community Development</a:t>
            </a:r>
          </a:p>
          <a:p>
            <a:pPr lvl="1"/>
            <a:r>
              <a:rPr lang="en-US" sz="1400" b="0" i="0" u="none" strike="noStrike" cap="none" dirty="0">
                <a:solidFill>
                  <a:srgbClr val="000000"/>
                </a:solidFill>
                <a:effectLst/>
                <a:latin typeface="Arial"/>
                <a:ea typeface="Arial"/>
                <a:cs typeface="Arial"/>
                <a:sym typeface="Arial"/>
              </a:rPr>
              <a:t>These topics will provide us with some tools as we begin to think about how best to enter a new people or place.</a:t>
            </a:r>
          </a:p>
          <a:p>
            <a:pPr marL="0" lvl="0" indent="0" algn="l" rtl="0">
              <a:spcBef>
                <a:spcPts val="0"/>
              </a:spcBef>
              <a:spcAft>
                <a:spcPts val="0"/>
              </a:spcAft>
              <a:buClr>
                <a:schemeClr val="dk1"/>
              </a:buClr>
              <a:buSzPts val="1100"/>
              <a:buFont typeface="Arial"/>
              <a:buNone/>
            </a:pPr>
            <a:endParaRPr lang="en-US" dirty="0">
              <a:solidFill>
                <a:schemeClr val="dk1"/>
              </a:solidFill>
            </a:endParaRP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A118D1D6-8898-A143-93CE-38A8A7EE2441}"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19957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3395527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endParaRPr lang="en-US" sz="1100" kern="1200" dirty="0">
              <a:latin typeface="Helvetica Neue"/>
              <a:ea typeface="Helvetica Neue"/>
              <a:cs typeface="Helvetica Neue"/>
              <a:sym typeface="Helvetica Neue"/>
            </a:endParaRPr>
          </a:p>
          <a:p>
            <a:pPr>
              <a:defRPr/>
            </a:pPr>
            <a:endParaRPr lang="en-US" sz="1200" kern="1200" dirty="0">
              <a:latin typeface="Helvetica Neue"/>
              <a:ea typeface="Helvetica Neue"/>
              <a:cs typeface="Helvetica Neue"/>
              <a:sym typeface="Helvetica Neue"/>
            </a:endParaRPr>
          </a:p>
        </p:txBody>
      </p:sp>
    </p:spTree>
    <p:extLst>
      <p:ext uri="{BB962C8B-B14F-4D97-AF65-F5344CB8AC3E}">
        <p14:creationId xmlns:p14="http://schemas.microsoft.com/office/powerpoint/2010/main" val="4102499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100" b="1" i="0" u="none" strike="noStrike" cap="none" dirty="0">
                <a:solidFill>
                  <a:srgbClr val="000000"/>
                </a:solidFill>
                <a:effectLst/>
                <a:latin typeface="Arial"/>
                <a:ea typeface="Arial"/>
                <a:cs typeface="Arial"/>
                <a:sym typeface="Arial"/>
              </a:rPr>
              <a:t>Not a linear process</a:t>
            </a:r>
            <a:endParaRPr lang="en-US" sz="12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Clr>
                <a:schemeClr val="dk1"/>
              </a:buClr>
              <a:buSzPts val="1100"/>
              <a:buFont typeface="Arial"/>
              <a:buNone/>
            </a:pPr>
            <a:endParaRPr lang="en-US" dirty="0">
              <a:solidFill>
                <a:schemeClr val="dk1"/>
              </a:solidFill>
            </a:endParaRPr>
          </a:p>
        </p:txBody>
      </p:sp>
      <p:sp>
        <p:nvSpPr>
          <p:cNvPr id="4" name="Slide Number Placeholder 3"/>
          <p:cNvSpPr>
            <a:spLocks noGrp="1"/>
          </p:cNvSpPr>
          <p:nvPr>
            <p:ph type="sldNum" sz="quarter" idx="5"/>
          </p:nvPr>
        </p:nvSpPr>
        <p:spPr/>
        <p:txBody>
          <a:bodyPr/>
          <a:lstStyle/>
          <a:p>
            <a:fld id="{A118D1D6-8898-A143-93CE-38A8A7EE2441}" type="slidenum">
              <a:rPr lang="en-US" smtClean="0"/>
              <a:t>13</a:t>
            </a:fld>
            <a:endParaRPr lang="en-US"/>
          </a:p>
        </p:txBody>
      </p:sp>
    </p:spTree>
    <p:extLst>
      <p:ext uri="{BB962C8B-B14F-4D97-AF65-F5344CB8AC3E}">
        <p14:creationId xmlns:p14="http://schemas.microsoft.com/office/powerpoint/2010/main" val="2719957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B4DBE-68CF-23C2-B954-4C7BDABAAEC7}"/>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D47C288-0343-AC12-CC77-D05F6F14D1D6}"/>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4654A245-8DAD-68E9-CF85-2839F2E59FF0}"/>
              </a:ext>
            </a:extLst>
          </p:cNvPr>
          <p:cNvSpPr>
            <a:spLocks noGrp="1"/>
          </p:cNvSpPr>
          <p:nvPr>
            <p:ph type="dt" sz="half" idx="10"/>
          </p:nvPr>
        </p:nvSpPr>
        <p:spPr/>
        <p:txBody>
          <a:bodyPr/>
          <a:lstStyle/>
          <a:p>
            <a:fld id="{6AD6EE87-EBD5-4F12-A48A-63ACA297AC8F}" type="datetimeFigureOut">
              <a:rPr lang="en-US" smtClean="0"/>
              <a:t>7/10/23</a:t>
            </a:fld>
            <a:endParaRPr lang="en-US" dirty="0"/>
          </a:p>
        </p:txBody>
      </p:sp>
      <p:sp>
        <p:nvSpPr>
          <p:cNvPr id="5" name="Footer Placeholder 4">
            <a:extLst>
              <a:ext uri="{FF2B5EF4-FFF2-40B4-BE49-F238E27FC236}">
                <a16:creationId xmlns:a16="http://schemas.microsoft.com/office/drawing/2014/main" id="{FBCD1D84-60EA-0EC8-B74D-0B01578ADC1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5E8C763-E223-7574-5A75-7AF94C7FC717}"/>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26723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7EC8D-9786-AD69-E58D-92C909EEBDE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A5E5F9-3A46-3194-606A-ACD030967C2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5F1E2D-1DE3-1A97-9C42-414DDD4CC24B}"/>
              </a:ext>
            </a:extLst>
          </p:cNvPr>
          <p:cNvSpPr>
            <a:spLocks noGrp="1"/>
          </p:cNvSpPr>
          <p:nvPr>
            <p:ph type="dt" sz="half" idx="10"/>
          </p:nvPr>
        </p:nvSpPr>
        <p:spPr/>
        <p:txBody>
          <a:bodyPr/>
          <a:lstStyle/>
          <a:p>
            <a:fld id="{90298CD5-6C1E-4009-B41F-6DF62E31D3BE}" type="datetimeFigureOut">
              <a:rPr lang="en-US" smtClean="0"/>
              <a:pPr/>
              <a:t>7/10/23</a:t>
            </a:fld>
            <a:endParaRPr lang="en-US" dirty="0"/>
          </a:p>
        </p:txBody>
      </p:sp>
      <p:sp>
        <p:nvSpPr>
          <p:cNvPr id="5" name="Footer Placeholder 4">
            <a:extLst>
              <a:ext uri="{FF2B5EF4-FFF2-40B4-BE49-F238E27FC236}">
                <a16:creationId xmlns:a16="http://schemas.microsoft.com/office/drawing/2014/main" id="{05CA219A-9864-7247-03AA-C50C459F98C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B05FDCA-4A5E-B9AA-6173-5A608F2208D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39783752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EBBE15B-51BC-9BDB-07CE-F45ECCDC4C7B}"/>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C976B7-627E-80EC-CFF2-8448CC5290D6}"/>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ADABAF-9943-91C1-ED8F-26A4CAB5EEDB}"/>
              </a:ext>
            </a:extLst>
          </p:cNvPr>
          <p:cNvSpPr>
            <a:spLocks noGrp="1"/>
          </p:cNvSpPr>
          <p:nvPr>
            <p:ph type="dt" sz="half" idx="10"/>
          </p:nvPr>
        </p:nvSpPr>
        <p:spPr/>
        <p:txBody>
          <a:bodyPr/>
          <a:lstStyle/>
          <a:p>
            <a:fld id="{90298CD5-6C1E-4009-B41F-6DF62E31D3BE}" type="datetimeFigureOut">
              <a:rPr lang="en-US" smtClean="0"/>
              <a:pPr/>
              <a:t>7/10/23</a:t>
            </a:fld>
            <a:endParaRPr lang="en-US" dirty="0"/>
          </a:p>
        </p:txBody>
      </p:sp>
      <p:sp>
        <p:nvSpPr>
          <p:cNvPr id="5" name="Footer Placeholder 4">
            <a:extLst>
              <a:ext uri="{FF2B5EF4-FFF2-40B4-BE49-F238E27FC236}">
                <a16:creationId xmlns:a16="http://schemas.microsoft.com/office/drawing/2014/main" id="{F92C51A1-D299-517B-49DC-5EC81896D35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B59F40B-F97B-A927-447F-467C0F02B99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51173717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701673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55552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1_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9729834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5754747-9A63-C549-88C6-C3EB732B47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008754" y="4209958"/>
            <a:ext cx="1013193" cy="813998"/>
          </a:xfrm>
          <a:prstGeom prst="rect">
            <a:avLst/>
          </a:prstGeom>
        </p:spPr>
      </p:pic>
      <p:sp>
        <p:nvSpPr>
          <p:cNvPr id="6" name="Title 1">
            <a:extLst>
              <a:ext uri="{FF2B5EF4-FFF2-40B4-BE49-F238E27FC236}">
                <a16:creationId xmlns:a16="http://schemas.microsoft.com/office/drawing/2014/main" id="{56963B7E-A937-B340-B924-E0E3EA2D1DEB}"/>
              </a:ext>
            </a:extLst>
          </p:cNvPr>
          <p:cNvSpPr>
            <a:spLocks noGrp="1"/>
          </p:cNvSpPr>
          <p:nvPr>
            <p:ph type="title" hasCustomPrompt="1"/>
          </p:nvPr>
        </p:nvSpPr>
        <p:spPr>
          <a:xfrm>
            <a:off x="628650" y="273844"/>
            <a:ext cx="7886700" cy="994172"/>
          </a:xfrm>
          <a:prstGeom prst="rect">
            <a:avLst/>
          </a:prstGeom>
        </p:spPr>
        <p:txBody>
          <a:bodyPr/>
          <a:lstStyle>
            <a:lvl1pPr>
              <a:defRPr b="1">
                <a:solidFill>
                  <a:schemeClr val="bg1"/>
                </a:solidFill>
              </a:defRPr>
            </a:lvl1pPr>
          </a:lstStyle>
          <a:p>
            <a:r>
              <a:rPr lang="en-US"/>
              <a:t>TITLE GOES HERE</a:t>
            </a:r>
          </a:p>
        </p:txBody>
      </p:sp>
      <p:sp>
        <p:nvSpPr>
          <p:cNvPr id="7" name="Content Placeholder 2">
            <a:extLst>
              <a:ext uri="{FF2B5EF4-FFF2-40B4-BE49-F238E27FC236}">
                <a16:creationId xmlns:a16="http://schemas.microsoft.com/office/drawing/2014/main" id="{B2B77DD1-E7AE-2D47-AB9A-13B852AF1396}"/>
              </a:ext>
            </a:extLst>
          </p:cNvPr>
          <p:cNvSpPr>
            <a:spLocks noGrp="1"/>
          </p:cNvSpPr>
          <p:nvPr>
            <p:ph idx="1" hasCustomPrompt="1"/>
          </p:nvPr>
        </p:nvSpPr>
        <p:spPr>
          <a:xfrm>
            <a:off x="628650" y="1369219"/>
            <a:ext cx="7886700" cy="3263504"/>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CONTENT GOES HERE </a:t>
            </a:r>
          </a:p>
          <a:p>
            <a:pPr lvl="1"/>
            <a:r>
              <a:rPr lang="en-US"/>
              <a:t>Supporting content</a:t>
            </a:r>
          </a:p>
        </p:txBody>
      </p:sp>
    </p:spTree>
    <p:extLst>
      <p:ext uri="{BB962C8B-B14F-4D97-AF65-F5344CB8AC3E}">
        <p14:creationId xmlns:p14="http://schemas.microsoft.com/office/powerpoint/2010/main" val="30688397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9373839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697956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6764164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215908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23832-4DC5-DBC1-A8BF-5B068651D6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A97034-0D86-9D28-DD58-5BCA497EA6F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86CC55-5DD1-FD00-4C1E-E6B56734519A}"/>
              </a:ext>
            </a:extLst>
          </p:cNvPr>
          <p:cNvSpPr>
            <a:spLocks noGrp="1"/>
          </p:cNvSpPr>
          <p:nvPr>
            <p:ph type="dt" sz="half" idx="10"/>
          </p:nvPr>
        </p:nvSpPr>
        <p:spPr/>
        <p:txBody>
          <a:bodyPr/>
          <a:lstStyle/>
          <a:p>
            <a:fld id="{90298CD5-6C1E-4009-B41F-6DF62E31D3BE}" type="datetimeFigureOut">
              <a:rPr lang="en-US" smtClean="0"/>
              <a:pPr/>
              <a:t>7/10/23</a:t>
            </a:fld>
            <a:endParaRPr lang="en-US" dirty="0"/>
          </a:p>
        </p:txBody>
      </p:sp>
      <p:sp>
        <p:nvSpPr>
          <p:cNvPr id="5" name="Footer Placeholder 4">
            <a:extLst>
              <a:ext uri="{FF2B5EF4-FFF2-40B4-BE49-F238E27FC236}">
                <a16:creationId xmlns:a16="http://schemas.microsoft.com/office/drawing/2014/main" id="{E35FDE3D-66F4-0C15-CCBF-ADA5CBD9F70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6CA2CB-C4C5-A99C-15F2-E47B2861DED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720422570"/>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7885027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0288909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442791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6051960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b="1" i="0">
                <a:latin typeface="Century Gothic" charset="0"/>
                <a:ea typeface="Century Gothic" charset="0"/>
                <a:cs typeface="Century Gothic" charset="0"/>
              </a:defRPr>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16848515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9_Title Slide">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91158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CC30F1-7812-8540-9965-DD542333734B}"/>
              </a:ext>
            </a:extLst>
          </p:cNvPr>
          <p:cNvSpPr>
            <a:spLocks noGrp="1"/>
          </p:cNvSpPr>
          <p:nvPr>
            <p:ph type="dt" sz="half" idx="10"/>
          </p:nvPr>
        </p:nvSpPr>
        <p:spPr>
          <a:xfrm>
            <a:off x="628650" y="4767263"/>
            <a:ext cx="2057400" cy="273844"/>
          </a:xfrm>
          <a:prstGeom prst="rect">
            <a:avLst/>
          </a:prstGeom>
        </p:spPr>
        <p:txBody>
          <a:bodyPr/>
          <a:lstStyle/>
          <a:p>
            <a:fld id="{F920B95D-EDC7-9741-B69C-7C25ED19B88D}" type="datetimeFigureOut">
              <a:rPr lang="en-US" smtClean="0"/>
              <a:t>7/10/23</a:t>
            </a:fld>
            <a:endParaRPr lang="en-US"/>
          </a:p>
        </p:txBody>
      </p:sp>
      <p:sp>
        <p:nvSpPr>
          <p:cNvPr id="3" name="Footer Placeholder 2">
            <a:extLst>
              <a:ext uri="{FF2B5EF4-FFF2-40B4-BE49-F238E27FC236}">
                <a16:creationId xmlns:a16="http://schemas.microsoft.com/office/drawing/2014/main" id="{6D6211EE-1EEC-1149-B7C8-E9D3660EA947}"/>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7179861-2CF9-2E43-87D1-24174137E00C}"/>
              </a:ext>
            </a:extLst>
          </p:cNvPr>
          <p:cNvSpPr>
            <a:spLocks noGrp="1"/>
          </p:cNvSpPr>
          <p:nvPr>
            <p:ph type="sldNum" sz="quarter" idx="12"/>
          </p:nvPr>
        </p:nvSpPr>
        <p:spPr>
          <a:xfrm>
            <a:off x="6457950" y="4767263"/>
            <a:ext cx="2057400" cy="273844"/>
          </a:xfrm>
          <a:prstGeom prst="rect">
            <a:avLst/>
          </a:prstGeom>
        </p:spPr>
        <p:txBody>
          <a:bodyPr/>
          <a:lstStyle/>
          <a:p>
            <a:fld id="{D9B68DA9-0683-784A-9824-A306E0600EC7}" type="slidenum">
              <a:rPr lang="en-US" smtClean="0"/>
              <a:t>‹#›</a:t>
            </a:fld>
            <a:endParaRPr lang="en-US"/>
          </a:p>
        </p:txBody>
      </p:sp>
    </p:spTree>
    <p:extLst>
      <p:ext uri="{BB962C8B-B14F-4D97-AF65-F5344CB8AC3E}">
        <p14:creationId xmlns:p14="http://schemas.microsoft.com/office/powerpoint/2010/main" val="7392411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1_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71050929"/>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4105E-746A-2146-A106-B630928348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5C028E-7C73-1C42-BFDE-2F550D54461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1FA28E-49D9-6547-9E0F-CF93EAA2D869}"/>
              </a:ext>
            </a:extLst>
          </p:cNvPr>
          <p:cNvSpPr>
            <a:spLocks noGrp="1"/>
          </p:cNvSpPr>
          <p:nvPr>
            <p:ph type="dt" sz="half" idx="10"/>
          </p:nvPr>
        </p:nvSpPr>
        <p:spPr/>
        <p:txBody>
          <a:bodyPr/>
          <a:lstStyle/>
          <a:p>
            <a:fld id="{F5FFCDD6-80CE-D44A-AC23-D780A474911A}" type="datetimeFigureOut">
              <a:rPr lang="en-US" smtClean="0"/>
              <a:t>7/10/23</a:t>
            </a:fld>
            <a:endParaRPr lang="en-US"/>
          </a:p>
        </p:txBody>
      </p:sp>
      <p:sp>
        <p:nvSpPr>
          <p:cNvPr id="5" name="Footer Placeholder 4">
            <a:extLst>
              <a:ext uri="{FF2B5EF4-FFF2-40B4-BE49-F238E27FC236}">
                <a16:creationId xmlns:a16="http://schemas.microsoft.com/office/drawing/2014/main" id="{B5A8E876-23E9-8D4B-A994-EA01152F18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98008A-67E8-CA43-8F5B-A63F98DE6C7E}"/>
              </a:ext>
            </a:extLst>
          </p:cNvPr>
          <p:cNvSpPr>
            <a:spLocks noGrp="1"/>
          </p:cNvSpPr>
          <p:nvPr>
            <p:ph type="sldNum" sz="quarter" idx="12"/>
          </p:nvPr>
        </p:nvSpPr>
        <p:spPr/>
        <p:txBody>
          <a:bodyPr/>
          <a:lstStyle/>
          <a:p>
            <a:fld id="{40BEFBCB-2A63-BE41-8D00-DF6113146687}" type="slidenum">
              <a:rPr lang="en-US" smtClean="0"/>
              <a:t>‹#›</a:t>
            </a:fld>
            <a:endParaRPr lang="en-US"/>
          </a:p>
        </p:txBody>
      </p:sp>
    </p:spTree>
    <p:extLst>
      <p:ext uri="{BB962C8B-B14F-4D97-AF65-F5344CB8AC3E}">
        <p14:creationId xmlns:p14="http://schemas.microsoft.com/office/powerpoint/2010/main" val="10493776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content slide for objectives">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1FD77B-00D8-9B4B-9B46-9AC4398DA5C4}"/>
              </a:ext>
            </a:extLst>
          </p:cNvPr>
          <p:cNvSpPr/>
          <p:nvPr userDrawn="1"/>
        </p:nvSpPr>
        <p:spPr>
          <a:xfrm>
            <a:off x="1" y="0"/>
            <a:ext cx="3701504" cy="5143500"/>
          </a:xfrm>
          <a:prstGeom prst="rect">
            <a:avLst/>
          </a:prstGeom>
          <a:solidFill>
            <a:srgbClr val="059580"/>
          </a:solidFill>
          <a:ln>
            <a:solidFill>
              <a:srgbClr val="059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 name="Oval 3">
            <a:extLst>
              <a:ext uri="{FF2B5EF4-FFF2-40B4-BE49-F238E27FC236}">
                <a16:creationId xmlns:a16="http://schemas.microsoft.com/office/drawing/2014/main" id="{C0F59AE2-FB43-5248-9A23-0F0267F0C0BA}"/>
              </a:ext>
            </a:extLst>
          </p:cNvPr>
          <p:cNvSpPr/>
          <p:nvPr userDrawn="1"/>
        </p:nvSpPr>
        <p:spPr>
          <a:xfrm>
            <a:off x="-2820432" y="-5259381"/>
            <a:ext cx="6302828" cy="6302828"/>
          </a:xfrm>
          <a:prstGeom prst="ellipse">
            <a:avLst/>
          </a:prstGeom>
          <a:noFill/>
          <a:ln>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srgbClr val="1B365D"/>
              </a:solidFill>
            </a:endParaRPr>
          </a:p>
        </p:txBody>
      </p:sp>
      <p:sp>
        <p:nvSpPr>
          <p:cNvPr id="5" name="Oval 4">
            <a:extLst>
              <a:ext uri="{FF2B5EF4-FFF2-40B4-BE49-F238E27FC236}">
                <a16:creationId xmlns:a16="http://schemas.microsoft.com/office/drawing/2014/main" id="{8FB3EAF4-CE03-2B4C-8500-DA3527072803}"/>
              </a:ext>
            </a:extLst>
          </p:cNvPr>
          <p:cNvSpPr/>
          <p:nvPr userDrawn="1"/>
        </p:nvSpPr>
        <p:spPr>
          <a:xfrm>
            <a:off x="-2105643" y="-5497922"/>
            <a:ext cx="6302828" cy="6302828"/>
          </a:xfrm>
          <a:prstGeom prst="ellipse">
            <a:avLst/>
          </a:prstGeom>
          <a:noFill/>
          <a:ln>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srgbClr val="1B365D"/>
              </a:solidFill>
            </a:endParaRPr>
          </a:p>
        </p:txBody>
      </p:sp>
      <p:cxnSp>
        <p:nvCxnSpPr>
          <p:cNvPr id="7" name="Straight Connector 6">
            <a:extLst>
              <a:ext uri="{FF2B5EF4-FFF2-40B4-BE49-F238E27FC236}">
                <a16:creationId xmlns:a16="http://schemas.microsoft.com/office/drawing/2014/main" id="{8F8B2036-A8F9-F84A-891C-F86C5020CD91}"/>
              </a:ext>
            </a:extLst>
          </p:cNvPr>
          <p:cNvCxnSpPr>
            <a:cxnSpLocks/>
          </p:cNvCxnSpPr>
          <p:nvPr userDrawn="1"/>
        </p:nvCxnSpPr>
        <p:spPr>
          <a:xfrm>
            <a:off x="457201" y="2786667"/>
            <a:ext cx="2785589" cy="0"/>
          </a:xfrm>
          <a:prstGeom prst="line">
            <a:avLst/>
          </a:prstGeom>
          <a:ln w="12700">
            <a:solidFill>
              <a:srgbClr val="1B365D"/>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EAB2D4FB-9B80-964A-84D6-E0A203ACACCC}"/>
              </a:ext>
            </a:extLst>
          </p:cNvPr>
          <p:cNvSpPr>
            <a:spLocks noGrp="1"/>
          </p:cNvSpPr>
          <p:nvPr>
            <p:ph sz="quarter" idx="10" hasCustomPrompt="1"/>
          </p:nvPr>
        </p:nvSpPr>
        <p:spPr>
          <a:xfrm>
            <a:off x="456727" y="2407465"/>
            <a:ext cx="2786063" cy="566738"/>
          </a:xfrm>
          <a:prstGeom prst="rect">
            <a:avLst/>
          </a:prstGeom>
        </p:spPr>
        <p:txBody>
          <a:bodyPr/>
          <a:lstStyle>
            <a:lvl1pPr marL="0" indent="0">
              <a:buNone/>
              <a:defRPr sz="2100" b="1">
                <a:solidFill>
                  <a:schemeClr val="bg1"/>
                </a:solidFill>
              </a:defRPr>
            </a:lvl1pPr>
          </a:lstStyle>
          <a:p>
            <a:pPr lvl="0"/>
            <a:r>
              <a:rPr lang="en-US"/>
              <a:t>CONTENT TITLE</a:t>
            </a:r>
          </a:p>
        </p:txBody>
      </p:sp>
      <p:sp>
        <p:nvSpPr>
          <p:cNvPr id="11" name="Text Placeholder 10">
            <a:extLst>
              <a:ext uri="{FF2B5EF4-FFF2-40B4-BE49-F238E27FC236}">
                <a16:creationId xmlns:a16="http://schemas.microsoft.com/office/drawing/2014/main" id="{185F26E4-CA43-1F4A-BD8E-E007EED7FDE7}"/>
              </a:ext>
            </a:extLst>
          </p:cNvPr>
          <p:cNvSpPr>
            <a:spLocks noGrp="1"/>
          </p:cNvSpPr>
          <p:nvPr>
            <p:ph type="body" sz="quarter" idx="11" hasCustomPrompt="1"/>
          </p:nvPr>
        </p:nvSpPr>
        <p:spPr>
          <a:xfrm>
            <a:off x="3800765" y="402453"/>
            <a:ext cx="5226451" cy="4606869"/>
          </a:xfrm>
          <a:prstGeom prst="rect">
            <a:avLst/>
          </a:prstGeom>
        </p:spPr>
        <p:txBody>
          <a:bodyPr/>
          <a:lstStyle>
            <a:lvl1pPr marL="0" indent="0">
              <a:buNone/>
              <a:defRPr b="1"/>
            </a:lvl1pPr>
          </a:lstStyle>
          <a:p>
            <a:pPr lvl="0"/>
            <a:r>
              <a:rPr lang="en-US"/>
              <a:t>TEXT GOES HERE </a:t>
            </a:r>
          </a:p>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4093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CEDEA-784E-0143-B3B7-56700B010DD9}"/>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E3FF482F-8BC1-63C6-3675-5F0B789898FC}"/>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4454A93-6AB5-2C78-C253-F07E4F8E9744}"/>
              </a:ext>
            </a:extLst>
          </p:cNvPr>
          <p:cNvSpPr>
            <a:spLocks noGrp="1"/>
          </p:cNvSpPr>
          <p:nvPr>
            <p:ph type="dt" sz="half" idx="10"/>
          </p:nvPr>
        </p:nvSpPr>
        <p:spPr/>
        <p:txBody>
          <a:bodyPr/>
          <a:lstStyle/>
          <a:p>
            <a:fld id="{5A61015F-7CC6-4D0A-9D87-873EA4C304CC}" type="datetimeFigureOut">
              <a:rPr lang="en-US" smtClean="0"/>
              <a:t>7/10/23</a:t>
            </a:fld>
            <a:endParaRPr lang="en-US" dirty="0"/>
          </a:p>
        </p:txBody>
      </p:sp>
      <p:sp>
        <p:nvSpPr>
          <p:cNvPr id="5" name="Footer Placeholder 4">
            <a:extLst>
              <a:ext uri="{FF2B5EF4-FFF2-40B4-BE49-F238E27FC236}">
                <a16:creationId xmlns:a16="http://schemas.microsoft.com/office/drawing/2014/main" id="{97BBD3A3-3D0A-23A5-A400-4A2F54C3A24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A535575-369A-CD09-4330-8E914A7BA37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09474457"/>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23530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3735128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3557720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1470999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5255279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0043167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986511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2826093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b="1" i="0">
                <a:latin typeface="Century Gothic" charset="0"/>
                <a:ea typeface="Century Gothic" charset="0"/>
                <a:cs typeface="Century Gothic" charset="0"/>
              </a:defRPr>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4064057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CC30F1-7812-8540-9965-DD542333734B}"/>
              </a:ext>
            </a:extLst>
          </p:cNvPr>
          <p:cNvSpPr>
            <a:spLocks noGrp="1"/>
          </p:cNvSpPr>
          <p:nvPr>
            <p:ph type="dt" sz="half" idx="10"/>
          </p:nvPr>
        </p:nvSpPr>
        <p:spPr>
          <a:xfrm>
            <a:off x="628650" y="4767263"/>
            <a:ext cx="2057400" cy="273844"/>
          </a:xfrm>
          <a:prstGeom prst="rect">
            <a:avLst/>
          </a:prstGeom>
        </p:spPr>
        <p:txBody>
          <a:bodyPr/>
          <a:lstStyle/>
          <a:p>
            <a:fld id="{F920B95D-EDC7-9741-B69C-7C25ED19B88D}" type="datetimeFigureOut">
              <a:rPr lang="en-US" smtClean="0"/>
              <a:t>7/10/23</a:t>
            </a:fld>
            <a:endParaRPr lang="en-US"/>
          </a:p>
        </p:txBody>
      </p:sp>
      <p:sp>
        <p:nvSpPr>
          <p:cNvPr id="3" name="Footer Placeholder 2">
            <a:extLst>
              <a:ext uri="{FF2B5EF4-FFF2-40B4-BE49-F238E27FC236}">
                <a16:creationId xmlns:a16="http://schemas.microsoft.com/office/drawing/2014/main" id="{6D6211EE-1EEC-1149-B7C8-E9D3660EA947}"/>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7179861-2CF9-2E43-87D1-24174137E00C}"/>
              </a:ext>
            </a:extLst>
          </p:cNvPr>
          <p:cNvSpPr>
            <a:spLocks noGrp="1"/>
          </p:cNvSpPr>
          <p:nvPr>
            <p:ph type="sldNum" sz="quarter" idx="12"/>
          </p:nvPr>
        </p:nvSpPr>
        <p:spPr>
          <a:xfrm>
            <a:off x="6457950" y="4767263"/>
            <a:ext cx="2057400" cy="273844"/>
          </a:xfrm>
          <a:prstGeom prst="rect">
            <a:avLst/>
          </a:prstGeom>
        </p:spPr>
        <p:txBody>
          <a:bodyPr/>
          <a:lstStyle/>
          <a:p>
            <a:fld id="{D9B68DA9-0683-784A-9824-A306E0600EC7}" type="slidenum">
              <a:rPr lang="en-US" smtClean="0"/>
              <a:t>‹#›</a:t>
            </a:fld>
            <a:endParaRPr lang="en-US"/>
          </a:p>
        </p:txBody>
      </p:sp>
    </p:spTree>
    <p:extLst>
      <p:ext uri="{BB962C8B-B14F-4D97-AF65-F5344CB8AC3E}">
        <p14:creationId xmlns:p14="http://schemas.microsoft.com/office/powerpoint/2010/main" val="2843584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A1F76-21BC-5128-2675-98FC8280D7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2D98A5-E47C-FB4A-65A4-406EF1ECD1A2}"/>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A9EFF4A-7716-CBF6-B878-413A17110AA7}"/>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003F84-8F9E-D5F5-093E-823ECA6B7122}"/>
              </a:ext>
            </a:extLst>
          </p:cNvPr>
          <p:cNvSpPr>
            <a:spLocks noGrp="1"/>
          </p:cNvSpPr>
          <p:nvPr>
            <p:ph type="dt" sz="half" idx="10"/>
          </p:nvPr>
        </p:nvSpPr>
        <p:spPr/>
        <p:txBody>
          <a:bodyPr/>
          <a:lstStyle/>
          <a:p>
            <a:fld id="{90298CD5-6C1E-4009-B41F-6DF62E31D3BE}" type="datetimeFigureOut">
              <a:rPr lang="en-US" smtClean="0"/>
              <a:pPr/>
              <a:t>7/10/23</a:t>
            </a:fld>
            <a:endParaRPr lang="en-US" dirty="0"/>
          </a:p>
        </p:txBody>
      </p:sp>
      <p:sp>
        <p:nvSpPr>
          <p:cNvPr id="6" name="Footer Placeholder 5">
            <a:extLst>
              <a:ext uri="{FF2B5EF4-FFF2-40B4-BE49-F238E27FC236}">
                <a16:creationId xmlns:a16="http://schemas.microsoft.com/office/drawing/2014/main" id="{7919F8CB-C5AA-7EBC-7B04-7710F346F0C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6F05DE9-6B3B-55F0-F86C-D5FFD6EBC5E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289108075"/>
      </p:ext>
    </p:extLst>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1_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2464698"/>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3942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74373-127B-DCC3-BD58-47EFFC468DA7}"/>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C89866-E16B-3698-F58B-922D3E4BCD28}"/>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292C74F-DA9F-438A-164C-F922E619C5F3}"/>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156074-4B32-EB32-79CE-C5887456BAA0}"/>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64640BE-1FA1-0379-075C-4B5CDE56AC51}"/>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2D96EB-3ACF-C837-5874-32E992C0A8C5}"/>
              </a:ext>
            </a:extLst>
          </p:cNvPr>
          <p:cNvSpPr>
            <a:spLocks noGrp="1"/>
          </p:cNvSpPr>
          <p:nvPr>
            <p:ph type="dt" sz="half" idx="10"/>
          </p:nvPr>
        </p:nvSpPr>
        <p:spPr/>
        <p:txBody>
          <a:bodyPr/>
          <a:lstStyle/>
          <a:p>
            <a:fld id="{90298CD5-6C1E-4009-B41F-6DF62E31D3BE}" type="datetimeFigureOut">
              <a:rPr lang="en-US" smtClean="0"/>
              <a:pPr/>
              <a:t>7/10/23</a:t>
            </a:fld>
            <a:endParaRPr lang="en-US" dirty="0"/>
          </a:p>
        </p:txBody>
      </p:sp>
      <p:sp>
        <p:nvSpPr>
          <p:cNvPr id="8" name="Footer Placeholder 7">
            <a:extLst>
              <a:ext uri="{FF2B5EF4-FFF2-40B4-BE49-F238E27FC236}">
                <a16:creationId xmlns:a16="http://schemas.microsoft.com/office/drawing/2014/main" id="{063EF1EB-7680-47A3-9535-D124E14A5B3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BBD731A4-B77F-A167-418E-EDFB45B1D48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6305272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64EF6-DB52-09A5-4DB0-1699F04BDA9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0F6332-202D-19B4-26D0-2F00C8D3DF72}"/>
              </a:ext>
            </a:extLst>
          </p:cNvPr>
          <p:cNvSpPr>
            <a:spLocks noGrp="1"/>
          </p:cNvSpPr>
          <p:nvPr>
            <p:ph type="dt" sz="half" idx="10"/>
          </p:nvPr>
        </p:nvSpPr>
        <p:spPr/>
        <p:txBody>
          <a:bodyPr/>
          <a:lstStyle/>
          <a:p>
            <a:fld id="{67EF4D4C-5367-4C26-9E2B-D8088D7FCA81}" type="datetimeFigureOut">
              <a:rPr lang="en-US" smtClean="0"/>
              <a:t>7/10/23</a:t>
            </a:fld>
            <a:endParaRPr lang="en-US" dirty="0"/>
          </a:p>
        </p:txBody>
      </p:sp>
      <p:sp>
        <p:nvSpPr>
          <p:cNvPr id="4" name="Footer Placeholder 3">
            <a:extLst>
              <a:ext uri="{FF2B5EF4-FFF2-40B4-BE49-F238E27FC236}">
                <a16:creationId xmlns:a16="http://schemas.microsoft.com/office/drawing/2014/main" id="{84430E57-C27D-C4B7-DE83-A7F92D95067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C85CABF-D59A-9640-0FB7-5BB0DED506F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62145107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38080DB-9FCA-489C-8A24-C9C69CC3687A}"/>
              </a:ext>
            </a:extLst>
          </p:cNvPr>
          <p:cNvSpPr>
            <a:spLocks noGrp="1"/>
          </p:cNvSpPr>
          <p:nvPr>
            <p:ph type="dt" sz="half" idx="10"/>
          </p:nvPr>
        </p:nvSpPr>
        <p:spPr/>
        <p:txBody>
          <a:bodyPr/>
          <a:lstStyle/>
          <a:p>
            <a:fld id="{F920B95D-EDC7-9741-B69C-7C25ED19B88D}" type="datetimeFigureOut">
              <a:rPr lang="en-US" smtClean="0"/>
              <a:t>7/10/23</a:t>
            </a:fld>
            <a:endParaRPr lang="en-US"/>
          </a:p>
        </p:txBody>
      </p:sp>
      <p:sp>
        <p:nvSpPr>
          <p:cNvPr id="3" name="Footer Placeholder 2">
            <a:extLst>
              <a:ext uri="{FF2B5EF4-FFF2-40B4-BE49-F238E27FC236}">
                <a16:creationId xmlns:a16="http://schemas.microsoft.com/office/drawing/2014/main" id="{30ABAD73-977D-734E-5A06-AB74BD94E7B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BD45B53-9DE6-5354-185C-0CCBF7521675}"/>
              </a:ext>
            </a:extLst>
          </p:cNvPr>
          <p:cNvSpPr>
            <a:spLocks noGrp="1"/>
          </p:cNvSpPr>
          <p:nvPr>
            <p:ph type="sldNum" sz="quarter" idx="12"/>
          </p:nvPr>
        </p:nvSpPr>
        <p:spPr/>
        <p:txBody>
          <a:bodyPr/>
          <a:lstStyle/>
          <a:p>
            <a:fld id="{D9B68DA9-0683-784A-9824-A306E0600EC7}" type="slidenum">
              <a:rPr lang="en-US" smtClean="0"/>
              <a:t>‹#›</a:t>
            </a:fld>
            <a:endParaRPr lang="en-US"/>
          </a:p>
        </p:txBody>
      </p:sp>
    </p:spTree>
    <p:extLst>
      <p:ext uri="{BB962C8B-B14F-4D97-AF65-F5344CB8AC3E}">
        <p14:creationId xmlns:p14="http://schemas.microsoft.com/office/powerpoint/2010/main" val="3534199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BA130-D637-1FD4-1006-CE0CE47EC623}"/>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EED17F9-9A69-A95F-8AD4-2BA50178C65E}"/>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44D1E06-9F90-319F-2E0D-C38D48CF247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96F2A8F0-9CCC-FE51-EED7-B26381863C15}"/>
              </a:ext>
            </a:extLst>
          </p:cNvPr>
          <p:cNvSpPr>
            <a:spLocks noGrp="1"/>
          </p:cNvSpPr>
          <p:nvPr>
            <p:ph type="dt" sz="half" idx="10"/>
          </p:nvPr>
        </p:nvSpPr>
        <p:spPr/>
        <p:txBody>
          <a:bodyPr/>
          <a:lstStyle/>
          <a:p>
            <a:fld id="{90298CD5-6C1E-4009-B41F-6DF62E31D3BE}" type="datetimeFigureOut">
              <a:rPr lang="en-US" smtClean="0"/>
              <a:pPr/>
              <a:t>7/10/23</a:t>
            </a:fld>
            <a:endParaRPr lang="en-US" dirty="0"/>
          </a:p>
        </p:txBody>
      </p:sp>
      <p:sp>
        <p:nvSpPr>
          <p:cNvPr id="6" name="Footer Placeholder 5">
            <a:extLst>
              <a:ext uri="{FF2B5EF4-FFF2-40B4-BE49-F238E27FC236}">
                <a16:creationId xmlns:a16="http://schemas.microsoft.com/office/drawing/2014/main" id="{884EA90A-A262-2453-D0B3-88BC8CC58F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7652AC1-934E-74E8-D554-800D6F43BEB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59982632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B0641-1546-D4A8-0AC4-AB545BE62D28}"/>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52B53DA0-E7C8-A18D-FF22-0FF9B3BF5FA2}"/>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4C9972B9-B4CE-8CA7-8990-7DD540B666CA}"/>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4B5B99D-7D25-6E03-8B2A-37CB67A96C6A}"/>
              </a:ext>
            </a:extLst>
          </p:cNvPr>
          <p:cNvSpPr>
            <a:spLocks noGrp="1"/>
          </p:cNvSpPr>
          <p:nvPr>
            <p:ph type="dt" sz="half" idx="10"/>
          </p:nvPr>
        </p:nvSpPr>
        <p:spPr/>
        <p:txBody>
          <a:bodyPr/>
          <a:lstStyle/>
          <a:p>
            <a:fld id="{C7616CA0-919D-4A49-9C8A-62FDFB3A5183}" type="datetimeFigureOut">
              <a:rPr lang="en-US" smtClean="0"/>
              <a:t>7/10/23</a:t>
            </a:fld>
            <a:endParaRPr lang="en-US" dirty="0"/>
          </a:p>
        </p:txBody>
      </p:sp>
      <p:sp>
        <p:nvSpPr>
          <p:cNvPr id="6" name="Footer Placeholder 5">
            <a:extLst>
              <a:ext uri="{FF2B5EF4-FFF2-40B4-BE49-F238E27FC236}">
                <a16:creationId xmlns:a16="http://schemas.microsoft.com/office/drawing/2014/main" id="{AEB67EB4-BA17-466A-7EAC-DD5CA63BF7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3057BFE-8D56-9744-3583-1E96F844E31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31442902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8CD31A-E8EA-5CFE-E5BF-F61BC18F56A0}"/>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D5060B7-0EA5-6AE7-8CD4-1D56FEBD872C}"/>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0FF1BF-AE29-AF18-AC13-57D4C01DEE99}"/>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0298CD5-6C1E-4009-B41F-6DF62E31D3BE}" type="datetimeFigureOut">
              <a:rPr lang="en-US" smtClean="0"/>
              <a:pPr/>
              <a:t>7/10/23</a:t>
            </a:fld>
            <a:endParaRPr lang="en-US" dirty="0"/>
          </a:p>
        </p:txBody>
      </p:sp>
      <p:sp>
        <p:nvSpPr>
          <p:cNvPr id="5" name="Footer Placeholder 4">
            <a:extLst>
              <a:ext uri="{FF2B5EF4-FFF2-40B4-BE49-F238E27FC236}">
                <a16:creationId xmlns:a16="http://schemas.microsoft.com/office/drawing/2014/main" id="{7FAB7AB4-A61E-880A-6DBF-C75B27A053CC}"/>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9C4D6FE-8D60-7C02-5BD2-7F3C3B091AC5}"/>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31255949"/>
      </p:ext>
    </p:extLst>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 id="2147483911" r:id="rId14"/>
    <p:sldLayoutId id="2147483912" r:id="rId15"/>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937179454"/>
      </p:ext>
    </p:extLst>
  </p:cSld>
  <p:clrMap bg1="lt1" tx1="dk1" bg2="dk2" tx2="lt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 id="2147483926" r:id="rId13"/>
    <p:sldLayoutId id="2147483927"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701080645"/>
      </p:ext>
    </p:extLst>
  </p:cSld>
  <p:clrMap bg1="lt1" tx1="dk1" bg2="dk2" tx2="lt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9" r:id="rId10"/>
    <p:sldLayoutId id="2147483940" r:id="rId11"/>
    <p:sldLayoutId id="214748394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0.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1.xml"/><Relationship Id="rId1" Type="http://schemas.openxmlformats.org/officeDocument/2006/relationships/themeOverride" Target="../theme/themeOverride5.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1.xml"/><Relationship Id="rId1" Type="http://schemas.openxmlformats.org/officeDocument/2006/relationships/themeOverride" Target="../theme/themeOverride6.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1.xml"/><Relationship Id="rId1" Type="http://schemas.openxmlformats.org/officeDocument/2006/relationships/themeOverride" Target="../theme/themeOverride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1.xml"/><Relationship Id="rId1" Type="http://schemas.openxmlformats.org/officeDocument/2006/relationships/themeOverride" Target="../theme/themeOverride8.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1.xml"/><Relationship Id="rId1" Type="http://schemas.openxmlformats.org/officeDocument/2006/relationships/themeOverride" Target="../theme/themeOverride9.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9.png"/><Relationship Id="rId2" Type="http://schemas.openxmlformats.org/officeDocument/2006/relationships/slideLayout" Target="../slideLayouts/slideLayout39.xml"/><Relationship Id="rId1" Type="http://schemas.openxmlformats.org/officeDocument/2006/relationships/themeOverride" Target="../theme/themeOverride10.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8.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1.xml"/><Relationship Id="rId1" Type="http://schemas.openxmlformats.org/officeDocument/2006/relationships/themeOverride" Target="../theme/themeOverride1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1.png"/><Relationship Id="rId2" Type="http://schemas.openxmlformats.org/officeDocument/2006/relationships/slideLayout" Target="../slideLayouts/slideLayout41.xml"/><Relationship Id="rId1" Type="http://schemas.openxmlformats.org/officeDocument/2006/relationships/themeOverride" Target="../theme/themeOverride1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1.xml"/><Relationship Id="rId1" Type="http://schemas.openxmlformats.org/officeDocument/2006/relationships/themeOverride" Target="../theme/themeOverride1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1.xml"/><Relationship Id="rId1" Type="http://schemas.openxmlformats.org/officeDocument/2006/relationships/themeOverride" Target="../theme/themeOverride14.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1.xml"/><Relationship Id="rId1" Type="http://schemas.openxmlformats.org/officeDocument/2006/relationships/themeOverride" Target="../theme/themeOverride15.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1.xml"/><Relationship Id="rId1" Type="http://schemas.openxmlformats.org/officeDocument/2006/relationships/themeOverride" Target="../theme/themeOverride16.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1.xml"/><Relationship Id="rId1" Type="http://schemas.openxmlformats.org/officeDocument/2006/relationships/themeOverride" Target="../theme/themeOverride1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1.xml"/><Relationship Id="rId1" Type="http://schemas.openxmlformats.org/officeDocument/2006/relationships/themeOverride" Target="../theme/themeOverride18.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1.xml"/><Relationship Id="rId1" Type="http://schemas.openxmlformats.org/officeDocument/2006/relationships/themeOverride" Target="../theme/themeOverride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1.xml"/><Relationship Id="rId1" Type="http://schemas.openxmlformats.org/officeDocument/2006/relationships/themeOverride" Target="../theme/themeOverride4.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11.sv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image" Target="../media/image11.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8E9D3-EBD4-3B3A-A5E9-585D83C437C7}"/>
              </a:ext>
            </a:extLst>
          </p:cNvPr>
          <p:cNvSpPr>
            <a:spLocks noGrp="1"/>
          </p:cNvSpPr>
          <p:nvPr>
            <p:ph type="title"/>
          </p:nvPr>
        </p:nvSpPr>
        <p:spPr>
          <a:xfrm>
            <a:off x="970583" y="947666"/>
            <a:ext cx="3256661" cy="1813086"/>
          </a:xfrm>
        </p:spPr>
        <p:txBody>
          <a:bodyPr/>
          <a:lstStyle/>
          <a:p>
            <a:pPr defTabSz="593080"/>
            <a:r>
              <a:rPr lang="en-US" sz="3459" kern="1200" cap="all" spc="-78">
                <a:ln w="3175" cmpd="sng">
                  <a:noFill/>
                </a:ln>
                <a:solidFill>
                  <a:schemeClr val="accent1"/>
                </a:solidFill>
                <a:effectLst/>
                <a:latin typeface="Arial" panose="020B0604020202020204" pitchFamily="34" charset="0"/>
                <a:ea typeface="DengXian" panose="02010600030101010101" pitchFamily="2" charset="-122"/>
                <a:cs typeface="+mj-cs"/>
              </a:rPr>
              <a:t>The Core Missionary Task:</a:t>
            </a:r>
            <a:endParaRPr lang="en-US" sz="4000"/>
          </a:p>
        </p:txBody>
      </p:sp>
      <p:sp>
        <p:nvSpPr>
          <p:cNvPr id="4" name="TextBox 3">
            <a:extLst>
              <a:ext uri="{FF2B5EF4-FFF2-40B4-BE49-F238E27FC236}">
                <a16:creationId xmlns:a16="http://schemas.microsoft.com/office/drawing/2014/main" id="{D9004C0C-56A9-53B2-1600-03476E207522}"/>
              </a:ext>
            </a:extLst>
          </p:cNvPr>
          <p:cNvSpPr txBox="1"/>
          <p:nvPr/>
        </p:nvSpPr>
        <p:spPr>
          <a:xfrm>
            <a:off x="594360" y="2964605"/>
            <a:ext cx="4009106" cy="464871"/>
          </a:xfrm>
          <a:prstGeom prst="rect">
            <a:avLst/>
          </a:prstGeom>
          <a:noFill/>
        </p:spPr>
        <p:txBody>
          <a:bodyPr wrap="square">
            <a:spAutoFit/>
          </a:bodyPr>
          <a:lstStyle/>
          <a:p>
            <a:pPr algn="ctr" defTabSz="395387">
              <a:spcAft>
                <a:spcPts val="552"/>
              </a:spcAft>
            </a:pPr>
            <a:r>
              <a:rPr lang="en-US" sz="2421" i="1" kern="1200" dirty="0">
                <a:solidFill>
                  <a:schemeClr val="bg1">
                    <a:lumMod val="85000"/>
                  </a:schemeClr>
                </a:solidFill>
                <a:latin typeface="Arial" panose="020B0604020202020204" pitchFamily="34" charset="0"/>
                <a:ea typeface="DengXian" panose="02010600030101010101" pitchFamily="2" charset="-122"/>
                <a:cs typeface="+mn-cs"/>
              </a:rPr>
              <a:t>What Do Missionaries Do?</a:t>
            </a:r>
            <a:endParaRPr lang="en-US" sz="2800" i="1" dirty="0">
              <a:solidFill>
                <a:schemeClr val="bg1">
                  <a:lumMod val="85000"/>
                </a:schemeClr>
              </a:solidFill>
            </a:endParaRPr>
          </a:p>
        </p:txBody>
      </p:sp>
      <p:pic>
        <p:nvPicPr>
          <p:cNvPr id="6" name="Picture 5" descr="A person sitting in a room with a group of people&#10;&#10;Description automatically generated">
            <a:extLst>
              <a:ext uri="{FF2B5EF4-FFF2-40B4-BE49-F238E27FC236}">
                <a16:creationId xmlns:a16="http://schemas.microsoft.com/office/drawing/2014/main" id="{32FBAED9-185D-FC1F-52E8-6E22075CEE8B}"/>
              </a:ext>
            </a:extLst>
          </p:cNvPr>
          <p:cNvPicPr>
            <a:picLocks noChangeAspect="1"/>
          </p:cNvPicPr>
          <p:nvPr/>
        </p:nvPicPr>
        <p:blipFill>
          <a:blip r:embed="rId4"/>
          <a:stretch>
            <a:fillRect/>
          </a:stretch>
        </p:blipFill>
        <p:spPr>
          <a:xfrm>
            <a:off x="4627713" y="781640"/>
            <a:ext cx="4227246" cy="3050968"/>
          </a:xfrm>
          <a:prstGeom prst="rect">
            <a:avLst/>
          </a:prstGeom>
        </p:spPr>
      </p:pic>
    </p:spTree>
    <p:extLst>
      <p:ext uri="{BB962C8B-B14F-4D97-AF65-F5344CB8AC3E}">
        <p14:creationId xmlns:p14="http://schemas.microsoft.com/office/powerpoint/2010/main" val="2100667805"/>
      </p:ext>
    </p:extLst>
  </p:cSld>
  <p:clrMapOvr>
    <a:overrideClrMapping bg1="lt1" tx1="dk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EA2BD8C9-5CFD-1736-CC9C-7F47FFCB97FD}"/>
              </a:ext>
            </a:extLst>
          </p:cNvPr>
          <p:cNvSpPr txBox="1"/>
          <p:nvPr/>
        </p:nvSpPr>
        <p:spPr>
          <a:xfrm>
            <a:off x="100302" y="248841"/>
            <a:ext cx="6147883"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THE MISSIONARY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TASK</a:t>
            </a:r>
          </a:p>
        </p:txBody>
      </p:sp>
      <p:pic>
        <p:nvPicPr>
          <p:cNvPr id="10" name="Picture 9" descr="Diagram&#10;&#10;Description automatically generated with low confidence">
            <a:extLst>
              <a:ext uri="{FF2B5EF4-FFF2-40B4-BE49-F238E27FC236}">
                <a16:creationId xmlns:a16="http://schemas.microsoft.com/office/drawing/2014/main" id="{17FCBD2E-4EC5-88C3-A0BE-AB5D0BD8D343}"/>
              </a:ext>
            </a:extLst>
          </p:cNvPr>
          <p:cNvPicPr>
            <a:picLocks noChangeAspect="1"/>
          </p:cNvPicPr>
          <p:nvPr/>
        </p:nvPicPr>
        <p:blipFill>
          <a:blip r:embed="rId3"/>
          <a:stretch>
            <a:fillRect/>
          </a:stretch>
        </p:blipFill>
        <p:spPr>
          <a:xfrm>
            <a:off x="3281648" y="-242397"/>
            <a:ext cx="5680407" cy="5628293"/>
          </a:xfrm>
          <a:prstGeom prst="rect">
            <a:avLst/>
          </a:prstGeom>
        </p:spPr>
      </p:pic>
    </p:spTree>
    <p:extLst>
      <p:ext uri="{BB962C8B-B14F-4D97-AF65-F5344CB8AC3E}">
        <p14:creationId xmlns:p14="http://schemas.microsoft.com/office/powerpoint/2010/main" val="27059949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sp>
        <p:nvSpPr>
          <p:cNvPr id="3" name="Title 1">
            <a:extLst>
              <a:ext uri="{FF2B5EF4-FFF2-40B4-BE49-F238E27FC236}">
                <a16:creationId xmlns:a16="http://schemas.microsoft.com/office/drawing/2014/main" id="{2D6C5A81-5EB0-BC29-3CC4-708D69598303}"/>
              </a:ext>
            </a:extLst>
          </p:cNvPr>
          <p:cNvSpPr txBox="1">
            <a:spLocks/>
          </p:cNvSpPr>
          <p:nvPr/>
        </p:nvSpPr>
        <p:spPr>
          <a:xfrm>
            <a:off x="822762" y="1649467"/>
            <a:ext cx="7498475" cy="184456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kern="0" dirty="0">
                <a:solidFill>
                  <a:schemeClr val="bg1"/>
                </a:solidFill>
                <a:latin typeface="Proforma Book" pitchFamily="2" charset="0"/>
              </a:rPr>
              <a:t>In order to carry out the missionary task, we must have access to people who need to hear the gospel.</a:t>
            </a:r>
          </a:p>
        </p:txBody>
      </p:sp>
    </p:spTree>
    <p:extLst>
      <p:ext uri="{BB962C8B-B14F-4D97-AF65-F5344CB8AC3E}">
        <p14:creationId xmlns:p14="http://schemas.microsoft.com/office/powerpoint/2010/main" val="2449646784"/>
      </p:ext>
    </p:extLst>
  </p:cSld>
  <p:clrMapOvr>
    <a:overrideClrMapping bg1="lt1" tx1="dk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grpSp>
        <p:nvGrpSpPr>
          <p:cNvPr id="2" name="Group 1">
            <a:extLst>
              <a:ext uri="{FF2B5EF4-FFF2-40B4-BE49-F238E27FC236}">
                <a16:creationId xmlns:a16="http://schemas.microsoft.com/office/drawing/2014/main" id="{D9223E94-162A-C06A-B4AC-20DB6B7D3FC2}"/>
              </a:ext>
            </a:extLst>
          </p:cNvPr>
          <p:cNvGrpSpPr/>
          <p:nvPr/>
        </p:nvGrpSpPr>
        <p:grpSpPr>
          <a:xfrm>
            <a:off x="457200" y="1347481"/>
            <a:ext cx="8878616" cy="2554545"/>
            <a:chOff x="457200" y="1347481"/>
            <a:chExt cx="8878616" cy="2554545"/>
          </a:xfrm>
        </p:grpSpPr>
        <p:sp>
          <p:nvSpPr>
            <p:cNvPr id="4" name="TextBox 3">
              <a:extLst>
                <a:ext uri="{FF2B5EF4-FFF2-40B4-BE49-F238E27FC236}">
                  <a16:creationId xmlns:a16="http://schemas.microsoft.com/office/drawing/2014/main" id="{7211C8BC-B154-4614-5C8F-4CFA707380C7}"/>
                </a:ext>
              </a:extLst>
            </p:cNvPr>
            <p:cNvSpPr txBox="1"/>
            <p:nvPr/>
          </p:nvSpPr>
          <p:spPr>
            <a:xfrm>
              <a:off x="457200" y="2677878"/>
              <a:ext cx="597717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Azo Sans Medium" panose="020B0603030303020204" pitchFamily="34" charset="77"/>
                  <a:cs typeface="Arial"/>
                  <a:sym typeface="Arial"/>
                </a:rPr>
                <a:t>FOUR ELEMENTS</a:t>
              </a:r>
            </a:p>
          </p:txBody>
        </p:sp>
        <p:sp>
          <p:nvSpPr>
            <p:cNvPr id="5" name="TextBox 4">
              <a:extLst>
                <a:ext uri="{FF2B5EF4-FFF2-40B4-BE49-F238E27FC236}">
                  <a16:creationId xmlns:a16="http://schemas.microsoft.com/office/drawing/2014/main" id="{3F2AEC10-7344-6F79-5904-B85C9C165EEF}"/>
                </a:ext>
              </a:extLst>
            </p:cNvPr>
            <p:cNvSpPr txBox="1"/>
            <p:nvPr/>
          </p:nvSpPr>
          <p:spPr>
            <a:xfrm>
              <a:off x="4890210" y="1347481"/>
              <a:ext cx="4445606" cy="2554545"/>
            </a:xfrm>
            <a:prstGeom prst="rect">
              <a:avLst/>
            </a:prstGeom>
            <a:noFill/>
          </p:spPr>
          <p:txBody>
            <a:bodyPr wrap="square" numCol="1" rtlCol="0">
              <a:spAutoFit/>
            </a:bodyPr>
            <a:lstStyle/>
            <a:p>
              <a:pPr marL="685800" marR="0" lvl="1" indent="-342900" algn="l" defTabSz="914400" rtl="0" eaLnBrk="1" fontAlgn="auto" latinLnBrk="0" hangingPunct="1">
                <a:lnSpc>
                  <a:spcPct val="100000"/>
                </a:lnSpc>
                <a:spcBef>
                  <a:spcPts val="0"/>
                </a:spcBef>
                <a:spcAft>
                  <a:spcPts val="0"/>
                </a:spcAft>
                <a:buClr>
                  <a:srgbClr val="AEBAB6"/>
                </a:buClr>
                <a:buSzTx/>
                <a:buFont typeface="Arial" panose="020B0604020202020204" pitchFamily="34" charset="0"/>
                <a:buChar char="•"/>
                <a:tabLst/>
                <a:defRPr/>
              </a:pPr>
              <a:r>
                <a:rPr kumimoji="0" lang="en-US" sz="3200" b="0" i="0" u="none" strike="noStrike" kern="0" cap="none" spc="0" normalizeH="0" baseline="0" noProof="0" dirty="0">
                  <a:ln>
                    <a:noFill/>
                  </a:ln>
                  <a:solidFill>
                    <a:srgbClr val="AEBAB6"/>
                  </a:solidFill>
                  <a:effectLst/>
                  <a:uLnTx/>
                  <a:uFillTx/>
                  <a:latin typeface="Proforma Medium" pitchFamily="2" charset="0"/>
                  <a:cs typeface="Arial"/>
                  <a:sym typeface="Arial"/>
                </a:rPr>
                <a:t>Research</a:t>
              </a:r>
              <a:endParaRPr kumimoji="0" lang="en-US" sz="3200" b="0" i="0" u="none" strike="noStrike" kern="0" cap="none" spc="0" normalizeH="0" baseline="0" noProof="0" dirty="0">
                <a:ln>
                  <a:noFill/>
                </a:ln>
                <a:solidFill>
                  <a:srgbClr val="AEBAB6"/>
                </a:solidFill>
                <a:effectLst/>
                <a:uLnTx/>
                <a:uFillTx/>
                <a:latin typeface="Proforma Book" pitchFamily="2" charset="0"/>
                <a:cs typeface="Arial"/>
                <a:sym typeface="Arial"/>
              </a:endParaRPr>
            </a:p>
            <a:p>
              <a:pPr marL="685800" marR="0" lvl="1" indent="-342900" algn="l" defTabSz="914400" rtl="0" eaLnBrk="1" fontAlgn="auto" latinLnBrk="0" hangingPunct="1">
                <a:lnSpc>
                  <a:spcPct val="100000"/>
                </a:lnSpc>
                <a:spcBef>
                  <a:spcPts val="0"/>
                </a:spcBef>
                <a:spcAft>
                  <a:spcPts val="0"/>
                </a:spcAft>
                <a:buClr>
                  <a:srgbClr val="AEBAB6"/>
                </a:buClr>
                <a:buSzTx/>
                <a:buFont typeface="Arial" panose="020B0604020202020204" pitchFamily="34" charset="0"/>
                <a:buChar char="•"/>
                <a:tabLst/>
                <a:defRPr/>
              </a:pPr>
              <a:r>
                <a:rPr kumimoji="0" lang="en-US" sz="3200" b="0" i="0" u="none" strike="noStrike" kern="0" cap="none" spc="0" normalizeH="0" baseline="0" noProof="0" dirty="0">
                  <a:ln>
                    <a:noFill/>
                  </a:ln>
                  <a:solidFill>
                    <a:srgbClr val="AEBAB6"/>
                  </a:solidFill>
                  <a:effectLst/>
                  <a:uLnTx/>
                  <a:uFillTx/>
                  <a:latin typeface="Proforma Book" pitchFamily="2" charset="0"/>
                  <a:cs typeface="Arial"/>
                  <a:sym typeface="Arial"/>
                </a:rPr>
                <a:t>Presence</a:t>
              </a:r>
            </a:p>
            <a:p>
              <a:pPr marL="685800" marR="0" lvl="1" indent="-342900" algn="l" defTabSz="914400" rtl="0" eaLnBrk="1" fontAlgn="auto" latinLnBrk="0" hangingPunct="1">
                <a:lnSpc>
                  <a:spcPct val="100000"/>
                </a:lnSpc>
                <a:spcBef>
                  <a:spcPts val="0"/>
                </a:spcBef>
                <a:spcAft>
                  <a:spcPts val="0"/>
                </a:spcAft>
                <a:buClr>
                  <a:srgbClr val="AEBAB6"/>
                </a:buClr>
                <a:buSzTx/>
                <a:buFont typeface="Arial" panose="020B0604020202020204" pitchFamily="34" charset="0"/>
                <a:buChar char="•"/>
                <a:tabLst/>
                <a:defRPr/>
              </a:pPr>
              <a:r>
                <a:rPr kumimoji="0" lang="en-US" sz="3200" b="0" i="0" u="none" strike="noStrike" kern="0" cap="none" spc="0" normalizeH="0" baseline="0" noProof="0" dirty="0">
                  <a:ln>
                    <a:noFill/>
                  </a:ln>
                  <a:solidFill>
                    <a:srgbClr val="AEBAB6"/>
                  </a:solidFill>
                  <a:effectLst/>
                  <a:uLnTx/>
                  <a:uFillTx/>
                  <a:latin typeface="Proforma Book" pitchFamily="2" charset="0"/>
                  <a:cs typeface="Arial"/>
                  <a:sym typeface="Arial"/>
                </a:rPr>
                <a:t>Identity</a:t>
              </a:r>
            </a:p>
            <a:p>
              <a:pPr marL="685800" marR="0" lvl="1" indent="-342900" algn="l" defTabSz="914400" rtl="0" eaLnBrk="1" fontAlgn="auto" latinLnBrk="0" hangingPunct="1">
                <a:lnSpc>
                  <a:spcPct val="100000"/>
                </a:lnSpc>
                <a:spcBef>
                  <a:spcPts val="0"/>
                </a:spcBef>
                <a:spcAft>
                  <a:spcPts val="0"/>
                </a:spcAft>
                <a:buClr>
                  <a:srgbClr val="AEBAB6"/>
                </a:buClr>
                <a:buSzTx/>
                <a:buFont typeface="Arial" panose="020B0604020202020204" pitchFamily="34" charset="0"/>
                <a:buChar char="•"/>
                <a:tabLst/>
                <a:defRPr/>
              </a:pPr>
              <a:r>
                <a:rPr kumimoji="0" lang="en-US" sz="3200" b="0" i="0" u="none" strike="noStrike" kern="0" cap="none" spc="0" normalizeH="0" baseline="0" noProof="0" dirty="0">
                  <a:ln>
                    <a:noFill/>
                  </a:ln>
                  <a:solidFill>
                    <a:srgbClr val="AEBAB6"/>
                  </a:solidFill>
                  <a:effectLst/>
                  <a:uLnTx/>
                  <a:uFillTx/>
                  <a:latin typeface="Proforma Book" pitchFamily="2" charset="0"/>
                  <a:cs typeface="Arial"/>
                  <a:sym typeface="Arial"/>
                </a:rPr>
                <a:t>Communication Ability</a:t>
              </a:r>
            </a:p>
          </p:txBody>
        </p:sp>
        <p:sp>
          <p:nvSpPr>
            <p:cNvPr id="7" name="TextBox 6">
              <a:extLst>
                <a:ext uri="{FF2B5EF4-FFF2-40B4-BE49-F238E27FC236}">
                  <a16:creationId xmlns:a16="http://schemas.microsoft.com/office/drawing/2014/main" id="{97BB079A-A549-17FD-7B26-CBD09AD60923}"/>
                </a:ext>
              </a:extLst>
            </p:cNvPr>
            <p:cNvSpPr txBox="1"/>
            <p:nvPr/>
          </p:nvSpPr>
          <p:spPr>
            <a:xfrm>
              <a:off x="457201" y="1916868"/>
              <a:ext cx="461091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Azo Sans" panose="020B0603030303020204" pitchFamily="34" charset="77"/>
                  <a:cs typeface="Arial"/>
                  <a:sym typeface="Arial"/>
                </a:rPr>
                <a:t>ENTRY:</a:t>
              </a:r>
            </a:p>
          </p:txBody>
        </p:sp>
        <p:cxnSp>
          <p:nvCxnSpPr>
            <p:cNvPr id="8" name="Straight Connector 7">
              <a:extLst>
                <a:ext uri="{FF2B5EF4-FFF2-40B4-BE49-F238E27FC236}">
                  <a16:creationId xmlns:a16="http://schemas.microsoft.com/office/drawing/2014/main" id="{B0EA8D20-284C-4BBE-0C94-BBAF4610D0AC}"/>
                </a:ext>
              </a:extLst>
            </p:cNvPr>
            <p:cNvCxnSpPr>
              <a:cxnSpLocks/>
            </p:cNvCxnSpPr>
            <p:nvPr/>
          </p:nvCxnSpPr>
          <p:spPr>
            <a:xfrm>
              <a:off x="457201" y="2562918"/>
              <a:ext cx="3104146" cy="6664"/>
            </a:xfrm>
            <a:prstGeom prst="line">
              <a:avLst/>
            </a:prstGeom>
            <a:ln w="25400">
              <a:solidFill>
                <a:srgbClr val="ECDB0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9141795"/>
      </p:ext>
    </p:extLst>
  </p:cSld>
  <p:clrMapOvr>
    <a:overrideClrMapping bg1="lt1" tx1="dk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EA2BD8C9-5CFD-1736-CC9C-7F47FFCB97FD}"/>
              </a:ext>
            </a:extLst>
          </p:cNvPr>
          <p:cNvSpPr txBox="1"/>
          <p:nvPr/>
        </p:nvSpPr>
        <p:spPr>
          <a:xfrm>
            <a:off x="100302" y="248841"/>
            <a:ext cx="6147883" cy="1200329"/>
          </a:xfrm>
          <a:prstGeom prst="rect">
            <a:avLst/>
          </a:prstGeom>
          <a:noFill/>
        </p:spPr>
        <p:txBody>
          <a:bodyPr wrap="square" rtlCol="0">
            <a:spAutoFit/>
          </a:bodyPr>
          <a:lstStyle/>
          <a:p>
            <a:r>
              <a:rPr lang="en-US" sz="3600" b="1" dirty="0">
                <a:solidFill>
                  <a:srgbClr val="1B355D"/>
                </a:solidFill>
                <a:latin typeface="Azo Sans" panose="020B0603030303020204" pitchFamily="34" charset="77"/>
              </a:rPr>
              <a:t>THE MISSIONARY </a:t>
            </a:r>
          </a:p>
          <a:p>
            <a:r>
              <a:rPr lang="en-US" sz="3600" b="1" dirty="0">
                <a:solidFill>
                  <a:srgbClr val="1B355D"/>
                </a:solidFill>
                <a:latin typeface="Azo Sans" panose="020B0603030303020204" pitchFamily="34" charset="77"/>
              </a:rPr>
              <a:t>TASK</a:t>
            </a:r>
          </a:p>
        </p:txBody>
      </p:sp>
      <p:pic>
        <p:nvPicPr>
          <p:cNvPr id="3" name="Picture 2" descr="Diagram&#10;&#10;Description automatically generated">
            <a:extLst>
              <a:ext uri="{FF2B5EF4-FFF2-40B4-BE49-F238E27FC236}">
                <a16:creationId xmlns:a16="http://schemas.microsoft.com/office/drawing/2014/main" id="{66C4E9B5-C119-D359-049C-7173D5ABE14E}"/>
              </a:ext>
            </a:extLst>
          </p:cNvPr>
          <p:cNvPicPr>
            <a:picLocks noChangeAspect="1"/>
          </p:cNvPicPr>
          <p:nvPr/>
        </p:nvPicPr>
        <p:blipFill>
          <a:blip r:embed="rId3"/>
          <a:stretch>
            <a:fillRect/>
          </a:stretch>
        </p:blipFill>
        <p:spPr>
          <a:xfrm>
            <a:off x="3386000" y="-667511"/>
            <a:ext cx="5578888" cy="6163136"/>
          </a:xfrm>
          <a:prstGeom prst="rect">
            <a:avLst/>
          </a:prstGeom>
        </p:spPr>
      </p:pic>
    </p:spTree>
    <p:extLst>
      <p:ext uri="{BB962C8B-B14F-4D97-AF65-F5344CB8AC3E}">
        <p14:creationId xmlns:p14="http://schemas.microsoft.com/office/powerpoint/2010/main" val="30144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sp>
        <p:nvSpPr>
          <p:cNvPr id="2" name="TextBox 1">
            <a:extLst>
              <a:ext uri="{FF2B5EF4-FFF2-40B4-BE49-F238E27FC236}">
                <a16:creationId xmlns:a16="http://schemas.microsoft.com/office/drawing/2014/main" id="{504058D0-EC51-1E3F-ECF8-25B6092982E7}"/>
              </a:ext>
            </a:extLst>
          </p:cNvPr>
          <p:cNvSpPr txBox="1"/>
          <p:nvPr/>
        </p:nvSpPr>
        <p:spPr>
          <a:xfrm>
            <a:off x="609599" y="321985"/>
            <a:ext cx="8177214" cy="584775"/>
          </a:xfrm>
          <a:prstGeom prst="rect">
            <a:avLst/>
          </a:prstGeom>
          <a:noFill/>
        </p:spPr>
        <p:txBody>
          <a:bodyPr wrap="square" rtlCol="0">
            <a:spAutoFit/>
          </a:bodyPr>
          <a:lstStyle/>
          <a:p>
            <a:r>
              <a:rPr lang="en-US" sz="3200" b="1" dirty="0">
                <a:solidFill>
                  <a:schemeClr val="bg1"/>
                </a:solidFill>
                <a:latin typeface="Azo Sans" panose="020B0603030303020204" pitchFamily="34" charset="77"/>
              </a:rPr>
              <a:t>WHY MUST WE PROCLAIM THE GOSPEL</a:t>
            </a:r>
          </a:p>
        </p:txBody>
      </p:sp>
      <p:cxnSp>
        <p:nvCxnSpPr>
          <p:cNvPr id="4" name="Straight Connector 3">
            <a:extLst>
              <a:ext uri="{FF2B5EF4-FFF2-40B4-BE49-F238E27FC236}">
                <a16:creationId xmlns:a16="http://schemas.microsoft.com/office/drawing/2014/main" id="{0ED3A813-E0B3-5516-4892-918ACBB8496A}"/>
              </a:ext>
            </a:extLst>
          </p:cNvPr>
          <p:cNvCxnSpPr>
            <a:cxnSpLocks/>
          </p:cNvCxnSpPr>
          <p:nvPr/>
        </p:nvCxnSpPr>
        <p:spPr>
          <a:xfrm flipV="1">
            <a:off x="609599" y="1091426"/>
            <a:ext cx="3615560" cy="25497"/>
          </a:xfrm>
          <a:prstGeom prst="line">
            <a:avLst/>
          </a:prstGeom>
          <a:ln w="25400">
            <a:solidFill>
              <a:srgbClr val="ECDB03"/>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95E01791-9DD4-957A-DB83-4B4EC98E3413}"/>
              </a:ext>
            </a:extLst>
          </p:cNvPr>
          <p:cNvSpPr txBox="1">
            <a:spLocks/>
          </p:cNvSpPr>
          <p:nvPr/>
        </p:nvSpPr>
        <p:spPr>
          <a:xfrm>
            <a:off x="822762" y="1649467"/>
            <a:ext cx="7498475" cy="1844565"/>
          </a:xfrm>
          <a:prstGeom prst="rect">
            <a:avLst/>
          </a:prstGeom>
        </p:spPr>
        <p:txBody>
          <a:bodyPr>
            <a:normAutofit fontScale="82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ts val="3705"/>
              </a:lnSpc>
            </a:pPr>
            <a:r>
              <a:rPr lang="en-US" sz="3200" b="1" kern="0" dirty="0">
                <a:solidFill>
                  <a:schemeClr val="bg1"/>
                </a:solidFill>
                <a:latin typeface="Proforma Book" pitchFamily="2" charset="0"/>
              </a:rPr>
              <a:t>Salvation from sin is the greatest need of every person in the world, and no one can be saved unless the gospel is communicated with them</a:t>
            </a:r>
            <a:r>
              <a:rPr lang="en-US" sz="3200" b="1" kern="0" dirty="0">
                <a:latin typeface="Proforma Book" pitchFamily="2" charset="0"/>
              </a:rPr>
              <a:t>. </a:t>
            </a:r>
          </a:p>
        </p:txBody>
      </p:sp>
    </p:spTree>
    <p:extLst>
      <p:ext uri="{BB962C8B-B14F-4D97-AF65-F5344CB8AC3E}">
        <p14:creationId xmlns:p14="http://schemas.microsoft.com/office/powerpoint/2010/main" val="1854233880"/>
      </p:ext>
    </p:extLst>
  </p:cSld>
  <p:clrMapOvr>
    <a:overrideClrMapping bg1="lt1" tx1="dk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sp>
        <p:nvSpPr>
          <p:cNvPr id="2" name="TextBox 1">
            <a:extLst>
              <a:ext uri="{FF2B5EF4-FFF2-40B4-BE49-F238E27FC236}">
                <a16:creationId xmlns:a16="http://schemas.microsoft.com/office/drawing/2014/main" id="{504058D0-EC51-1E3F-ECF8-25B6092982E7}"/>
              </a:ext>
            </a:extLst>
          </p:cNvPr>
          <p:cNvSpPr txBox="1"/>
          <p:nvPr/>
        </p:nvSpPr>
        <p:spPr>
          <a:xfrm>
            <a:off x="609599" y="321985"/>
            <a:ext cx="8177214" cy="584775"/>
          </a:xfrm>
          <a:prstGeom prst="rect">
            <a:avLst/>
          </a:prstGeom>
          <a:noFill/>
        </p:spPr>
        <p:txBody>
          <a:bodyPr wrap="square" rtlCol="0">
            <a:spAutoFit/>
          </a:bodyPr>
          <a:lstStyle/>
          <a:p>
            <a:r>
              <a:rPr lang="en-US" sz="3200" b="1" dirty="0">
                <a:solidFill>
                  <a:schemeClr val="bg1"/>
                </a:solidFill>
                <a:latin typeface="Azo Sans" panose="020B0603030303020204" pitchFamily="34" charset="77"/>
              </a:rPr>
              <a:t>DEFINITION:</a:t>
            </a:r>
          </a:p>
        </p:txBody>
      </p:sp>
      <p:cxnSp>
        <p:nvCxnSpPr>
          <p:cNvPr id="4" name="Straight Connector 3">
            <a:extLst>
              <a:ext uri="{FF2B5EF4-FFF2-40B4-BE49-F238E27FC236}">
                <a16:creationId xmlns:a16="http://schemas.microsoft.com/office/drawing/2014/main" id="{0ED3A813-E0B3-5516-4892-918ACBB8496A}"/>
              </a:ext>
            </a:extLst>
          </p:cNvPr>
          <p:cNvCxnSpPr>
            <a:cxnSpLocks/>
          </p:cNvCxnSpPr>
          <p:nvPr/>
        </p:nvCxnSpPr>
        <p:spPr>
          <a:xfrm flipV="1">
            <a:off x="609599" y="1091426"/>
            <a:ext cx="3615560" cy="25497"/>
          </a:xfrm>
          <a:prstGeom prst="line">
            <a:avLst/>
          </a:prstGeom>
          <a:ln w="25400">
            <a:solidFill>
              <a:srgbClr val="ECDB03"/>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95E01791-9DD4-957A-DB83-4B4EC98E3413}"/>
              </a:ext>
            </a:extLst>
          </p:cNvPr>
          <p:cNvSpPr txBox="1">
            <a:spLocks/>
          </p:cNvSpPr>
          <p:nvPr/>
        </p:nvSpPr>
        <p:spPr>
          <a:xfrm>
            <a:off x="822762" y="1649467"/>
            <a:ext cx="7498475" cy="1844565"/>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ts val="3705"/>
              </a:lnSpc>
            </a:pPr>
            <a:r>
              <a:rPr kumimoji="0" lang="en-US" sz="2600" b="1" i="0" u="none" strike="noStrike" kern="0" cap="none" spc="0" normalizeH="0" baseline="0" noProof="0" dirty="0">
                <a:ln>
                  <a:noFill/>
                </a:ln>
                <a:solidFill>
                  <a:srgbClr val="FFFFFF"/>
                </a:solidFill>
                <a:effectLst/>
                <a:uLnTx/>
                <a:uFillTx/>
                <a:latin typeface="Proforma Book" pitchFamily="2" charset="0"/>
                <a:cs typeface="Arial"/>
                <a:sym typeface="Arial"/>
              </a:rPr>
              <a:t>Evangelism is the proclamation of the gospel in the power of the Holy Spirit with the aim of persuading people to repent and believe in Christ.</a:t>
            </a:r>
            <a:r>
              <a:rPr lang="en-US" sz="2600" b="1" kern="0" dirty="0">
                <a:latin typeface="Proforma Book" pitchFamily="2" charset="0"/>
              </a:rPr>
              <a:t>. </a:t>
            </a:r>
          </a:p>
        </p:txBody>
      </p:sp>
    </p:spTree>
    <p:extLst>
      <p:ext uri="{BB962C8B-B14F-4D97-AF65-F5344CB8AC3E}">
        <p14:creationId xmlns:p14="http://schemas.microsoft.com/office/powerpoint/2010/main" val="1310114502"/>
      </p:ext>
    </p:extLst>
  </p:cSld>
  <p:clrMapOvr>
    <a:overrideClrMapping bg1="lt1" tx1="dk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EA2BD8C9-5CFD-1736-CC9C-7F47FFCB97FD}"/>
              </a:ext>
            </a:extLst>
          </p:cNvPr>
          <p:cNvSpPr txBox="1"/>
          <p:nvPr/>
        </p:nvSpPr>
        <p:spPr>
          <a:xfrm>
            <a:off x="100302" y="248841"/>
            <a:ext cx="6147883" cy="1200329"/>
          </a:xfrm>
          <a:prstGeom prst="rect">
            <a:avLst/>
          </a:prstGeom>
          <a:noFill/>
        </p:spPr>
        <p:txBody>
          <a:bodyPr wrap="square" rtlCol="0">
            <a:spAutoFit/>
          </a:bodyPr>
          <a:lstStyle/>
          <a:p>
            <a:r>
              <a:rPr lang="en-US" sz="3600" b="1" dirty="0">
                <a:solidFill>
                  <a:srgbClr val="1B355D"/>
                </a:solidFill>
                <a:latin typeface="Azo Sans" panose="020B0603030303020204" pitchFamily="34" charset="77"/>
              </a:rPr>
              <a:t>THE MISSIONARY </a:t>
            </a:r>
          </a:p>
          <a:p>
            <a:r>
              <a:rPr lang="en-US" sz="3600" b="1" dirty="0">
                <a:solidFill>
                  <a:srgbClr val="1B355D"/>
                </a:solidFill>
                <a:latin typeface="Azo Sans" panose="020B0603030303020204" pitchFamily="34" charset="77"/>
              </a:rPr>
              <a:t>TASK</a:t>
            </a:r>
          </a:p>
        </p:txBody>
      </p:sp>
      <p:pic>
        <p:nvPicPr>
          <p:cNvPr id="3" name="Picture 2" descr="A picture containing diagram&#10;&#10;Description automatically generated">
            <a:extLst>
              <a:ext uri="{FF2B5EF4-FFF2-40B4-BE49-F238E27FC236}">
                <a16:creationId xmlns:a16="http://schemas.microsoft.com/office/drawing/2014/main" id="{E4448220-2E1D-F2F4-E777-481F4736217B}"/>
              </a:ext>
            </a:extLst>
          </p:cNvPr>
          <p:cNvPicPr>
            <a:picLocks noChangeAspect="1"/>
          </p:cNvPicPr>
          <p:nvPr/>
        </p:nvPicPr>
        <p:blipFill>
          <a:blip r:embed="rId3"/>
          <a:stretch>
            <a:fillRect/>
          </a:stretch>
        </p:blipFill>
        <p:spPr>
          <a:xfrm>
            <a:off x="3283631" y="-164592"/>
            <a:ext cx="5678424" cy="5626328"/>
          </a:xfrm>
          <a:prstGeom prst="rect">
            <a:avLst/>
          </a:prstGeom>
        </p:spPr>
      </p:pic>
    </p:spTree>
    <p:extLst>
      <p:ext uri="{BB962C8B-B14F-4D97-AF65-F5344CB8AC3E}">
        <p14:creationId xmlns:p14="http://schemas.microsoft.com/office/powerpoint/2010/main" val="22216303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F2FDA3B3-37CC-594D-405D-5DB970D0811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6412"/>
            <a:ext cx="9144000" cy="5143500"/>
          </a:xfrm>
          <a:prstGeom prst="rect">
            <a:avLst/>
          </a:prstGeom>
        </p:spPr>
      </p:pic>
      <p:sp>
        <p:nvSpPr>
          <p:cNvPr id="3" name="TextBox 2">
            <a:extLst>
              <a:ext uri="{FF2B5EF4-FFF2-40B4-BE49-F238E27FC236}">
                <a16:creationId xmlns:a16="http://schemas.microsoft.com/office/drawing/2014/main" id="{36965FF6-E9A3-0BF2-2CEC-3CD7C670D7C7}"/>
              </a:ext>
            </a:extLst>
          </p:cNvPr>
          <p:cNvSpPr txBox="1"/>
          <p:nvPr/>
        </p:nvSpPr>
        <p:spPr>
          <a:xfrm>
            <a:off x="278768" y="1238579"/>
            <a:ext cx="8586463" cy="1938992"/>
          </a:xfrm>
          <a:prstGeom prst="rect">
            <a:avLst/>
          </a:prstGeom>
          <a:noFill/>
        </p:spPr>
        <p:txBody>
          <a:bodyPr wrap="square" rtlCol="0">
            <a:spAutoFit/>
          </a:bodyPr>
          <a:lstStyle/>
          <a:p>
            <a:pPr algn="ctr"/>
            <a:r>
              <a:rPr lang="en-US" sz="6000" dirty="0">
                <a:solidFill>
                  <a:schemeClr val="bg1"/>
                </a:solidFill>
                <a:latin typeface="Proforma Book" pitchFamily="2" charset="0"/>
                <a:ea typeface="Source Sans Pro" panose="020B0503030403020204" pitchFamily="34" charset="0"/>
              </a:rPr>
              <a:t>“Go therefore and m</a:t>
            </a:r>
            <a:r>
              <a:rPr lang="en-US" sz="6000" kern="1200" dirty="0">
                <a:solidFill>
                  <a:schemeClr val="bg1"/>
                </a:solidFill>
                <a:latin typeface="Proforma Book" pitchFamily="2" charset="0"/>
                <a:ea typeface="Source Sans Pro" panose="020B0503030403020204" pitchFamily="34" charset="0"/>
              </a:rPr>
              <a:t>ake disciples of all nations…”</a:t>
            </a:r>
            <a:endParaRPr lang="en-US" sz="6000" dirty="0">
              <a:solidFill>
                <a:schemeClr val="bg1"/>
              </a:solidFill>
              <a:latin typeface="Proforma Book" pitchFamily="2" charset="0"/>
              <a:ea typeface="Source Sans Pro" panose="020B0503030403020204" pitchFamily="34" charset="0"/>
            </a:endParaRPr>
          </a:p>
        </p:txBody>
      </p:sp>
      <p:sp>
        <p:nvSpPr>
          <p:cNvPr id="4" name="Text Placeholder 5">
            <a:extLst>
              <a:ext uri="{FF2B5EF4-FFF2-40B4-BE49-F238E27FC236}">
                <a16:creationId xmlns:a16="http://schemas.microsoft.com/office/drawing/2014/main" id="{376BCC84-D366-1263-B674-18A9384045EC}"/>
              </a:ext>
            </a:extLst>
          </p:cNvPr>
          <p:cNvSpPr txBox="1">
            <a:spLocks/>
          </p:cNvSpPr>
          <p:nvPr/>
        </p:nvSpPr>
        <p:spPr>
          <a:xfrm>
            <a:off x="4404801" y="2993800"/>
            <a:ext cx="6105194" cy="682079"/>
          </a:xfrm>
          <a:prstGeom prst="rect">
            <a:avLst/>
          </a:prstGeom>
        </p:spPr>
        <p:txBody>
          <a:bodyPr vert="horz" lIns="91440" tIns="45720" rIns="91440" bIns="45720"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kern="1200" dirty="0">
                <a:solidFill>
                  <a:schemeClr val="bg1"/>
                </a:solidFill>
                <a:latin typeface="Proforma Book" pitchFamily="2" charset="0"/>
                <a:ea typeface="Source Sans Pro" panose="020B0503030403020204" pitchFamily="34" charset="0"/>
                <a:cs typeface="+mn-cs"/>
              </a:rPr>
              <a:t>Matthew 28:19</a:t>
            </a:r>
          </a:p>
        </p:txBody>
      </p:sp>
    </p:spTree>
    <p:extLst>
      <p:ext uri="{BB962C8B-B14F-4D97-AF65-F5344CB8AC3E}">
        <p14:creationId xmlns:p14="http://schemas.microsoft.com/office/powerpoint/2010/main" val="772822075"/>
      </p:ext>
    </p:extLst>
  </p:cSld>
  <p:clrMapOvr>
    <a:overrideClrMapping bg1="lt1" tx1="dk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C6168911-4984-498A-95C8-AFFD1310AC9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1945" y="4585204"/>
            <a:ext cx="1448552" cy="497077"/>
          </a:xfrm>
          <a:prstGeom prst="rect">
            <a:avLst/>
          </a:prstGeom>
        </p:spPr>
      </p:pic>
      <p:pic>
        <p:nvPicPr>
          <p:cNvPr id="9" name="Picture 8">
            <a:extLst>
              <a:ext uri="{FF2B5EF4-FFF2-40B4-BE49-F238E27FC236}">
                <a16:creationId xmlns:a16="http://schemas.microsoft.com/office/drawing/2014/main" id="{BFAC7EEA-9D48-4917-A853-927510119E84}"/>
              </a:ext>
            </a:extLst>
          </p:cNvPr>
          <p:cNvPicPr>
            <a:picLocks noChangeAspect="1"/>
          </p:cNvPicPr>
          <p:nvPr/>
        </p:nvPicPr>
        <p:blipFill>
          <a:blip r:embed="rId7"/>
          <a:stretch>
            <a:fillRect/>
          </a:stretch>
        </p:blipFill>
        <p:spPr>
          <a:xfrm>
            <a:off x="2019733" y="0"/>
            <a:ext cx="5104534" cy="5143500"/>
          </a:xfrm>
          <a:prstGeom prst="rect">
            <a:avLst/>
          </a:prstGeom>
        </p:spPr>
      </p:pic>
    </p:spTree>
    <p:extLst>
      <p:ext uri="{BB962C8B-B14F-4D97-AF65-F5344CB8AC3E}">
        <p14:creationId xmlns:p14="http://schemas.microsoft.com/office/powerpoint/2010/main" val="4069025574"/>
      </p:ext>
    </p:extLst>
  </p:cSld>
  <p:clrMapOvr>
    <a:overrideClrMapping bg1="lt1" tx1="dk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EA2BD8C9-5CFD-1736-CC9C-7F47FFCB97FD}"/>
              </a:ext>
            </a:extLst>
          </p:cNvPr>
          <p:cNvSpPr txBox="1"/>
          <p:nvPr/>
        </p:nvSpPr>
        <p:spPr>
          <a:xfrm>
            <a:off x="100302" y="248841"/>
            <a:ext cx="6147883" cy="1200329"/>
          </a:xfrm>
          <a:prstGeom prst="rect">
            <a:avLst/>
          </a:prstGeom>
          <a:noFill/>
        </p:spPr>
        <p:txBody>
          <a:bodyPr wrap="square" rtlCol="0">
            <a:spAutoFit/>
          </a:bodyPr>
          <a:lstStyle/>
          <a:p>
            <a:r>
              <a:rPr lang="en-US" sz="3600" b="1" dirty="0">
                <a:solidFill>
                  <a:srgbClr val="1B355D"/>
                </a:solidFill>
                <a:latin typeface="Azo Sans" panose="020B0603030303020204" pitchFamily="34" charset="77"/>
              </a:rPr>
              <a:t>THE MISSIONARY </a:t>
            </a:r>
          </a:p>
          <a:p>
            <a:r>
              <a:rPr lang="en-US" sz="3600" b="1" dirty="0">
                <a:solidFill>
                  <a:srgbClr val="1B355D"/>
                </a:solidFill>
                <a:latin typeface="Azo Sans" panose="020B0603030303020204" pitchFamily="34" charset="77"/>
              </a:rPr>
              <a:t>TASK</a:t>
            </a:r>
          </a:p>
        </p:txBody>
      </p:sp>
      <p:pic>
        <p:nvPicPr>
          <p:cNvPr id="3" name="Picture 2" descr="Diagram&#10;&#10;Description automatically generated">
            <a:extLst>
              <a:ext uri="{FF2B5EF4-FFF2-40B4-BE49-F238E27FC236}">
                <a16:creationId xmlns:a16="http://schemas.microsoft.com/office/drawing/2014/main" id="{32510572-F7A9-67D3-852D-947D8EE9E5E9}"/>
              </a:ext>
            </a:extLst>
          </p:cNvPr>
          <p:cNvPicPr>
            <a:picLocks noChangeAspect="1"/>
          </p:cNvPicPr>
          <p:nvPr/>
        </p:nvPicPr>
        <p:blipFill>
          <a:blip r:embed="rId3"/>
          <a:stretch>
            <a:fillRect/>
          </a:stretch>
        </p:blipFill>
        <p:spPr>
          <a:xfrm>
            <a:off x="3283631" y="-241414"/>
            <a:ext cx="5678424" cy="5626328"/>
          </a:xfrm>
          <a:prstGeom prst="rect">
            <a:avLst/>
          </a:prstGeom>
        </p:spPr>
      </p:pic>
    </p:spTree>
    <p:extLst>
      <p:ext uri="{BB962C8B-B14F-4D97-AF65-F5344CB8AC3E}">
        <p14:creationId xmlns:p14="http://schemas.microsoft.com/office/powerpoint/2010/main" val="3360158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7EB58-5C2E-084D-8E3D-0E87C0E9D90B}"/>
              </a:ext>
            </a:extLst>
          </p:cNvPr>
          <p:cNvSpPr>
            <a:spLocks noGrp="1"/>
          </p:cNvSpPr>
          <p:nvPr>
            <p:ph type="title"/>
          </p:nvPr>
        </p:nvSpPr>
        <p:spPr>
          <a:xfrm>
            <a:off x="311699" y="227946"/>
            <a:ext cx="8520600" cy="572700"/>
          </a:xfrm>
        </p:spPr>
        <p:txBody>
          <a:bodyPr>
            <a:normAutofit fontScale="90000"/>
          </a:bodyPr>
          <a:lstStyle/>
          <a:p>
            <a:pPr algn="ctr"/>
            <a:r>
              <a:rPr lang="en-US" b="1" dirty="0">
                <a:latin typeface="Trebuchet MS" panose="020B0703020202090204" pitchFamily="34" charset="0"/>
              </a:rPr>
              <a:t>“God is higher than any other power”</a:t>
            </a:r>
          </a:p>
        </p:txBody>
      </p:sp>
      <p:sp>
        <p:nvSpPr>
          <p:cNvPr id="4" name="Content Placeholder 3">
            <a:extLst>
              <a:ext uri="{FF2B5EF4-FFF2-40B4-BE49-F238E27FC236}">
                <a16:creationId xmlns:a16="http://schemas.microsoft.com/office/drawing/2014/main" id="{C0E29451-1F69-F842-05B0-93334B6D65B2}"/>
              </a:ext>
            </a:extLst>
          </p:cNvPr>
          <p:cNvSpPr>
            <a:spLocks noGrp="1"/>
          </p:cNvSpPr>
          <p:nvPr>
            <p:ph idx="1"/>
          </p:nvPr>
        </p:nvSpPr>
        <p:spPr/>
        <p:txBody>
          <a:bodyPr/>
          <a:lstStyle/>
          <a:p>
            <a:endParaRPr lang="en-US"/>
          </a:p>
        </p:txBody>
      </p:sp>
      <p:pic>
        <p:nvPicPr>
          <p:cNvPr id="7" name="Picture 6">
            <a:extLst>
              <a:ext uri="{FF2B5EF4-FFF2-40B4-BE49-F238E27FC236}">
                <a16:creationId xmlns:a16="http://schemas.microsoft.com/office/drawing/2014/main" id="{9A95F253-F756-DA44-B051-1A3E6F5D8935}"/>
              </a:ext>
            </a:extLst>
          </p:cNvPr>
          <p:cNvPicPr>
            <a:picLocks noChangeAspect="1"/>
          </p:cNvPicPr>
          <p:nvPr/>
        </p:nvPicPr>
        <p:blipFill>
          <a:blip r:embed="rId3"/>
          <a:stretch>
            <a:fillRect/>
          </a:stretch>
        </p:blipFill>
        <p:spPr>
          <a:xfrm>
            <a:off x="2107874" y="1021516"/>
            <a:ext cx="4928251" cy="3285501"/>
          </a:xfrm>
          <a:prstGeom prst="rect">
            <a:avLst/>
          </a:prstGeom>
        </p:spPr>
      </p:pic>
    </p:spTree>
    <p:extLst>
      <p:ext uri="{BB962C8B-B14F-4D97-AF65-F5344CB8AC3E}">
        <p14:creationId xmlns:p14="http://schemas.microsoft.com/office/powerpoint/2010/main" val="688181384"/>
      </p:ext>
    </p:extLst>
  </p:cSld>
  <p:clrMapOvr>
    <a:overrideClrMapping bg1="lt1" tx1="dk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sp>
        <p:nvSpPr>
          <p:cNvPr id="8" name="Title 1">
            <a:extLst>
              <a:ext uri="{FF2B5EF4-FFF2-40B4-BE49-F238E27FC236}">
                <a16:creationId xmlns:a16="http://schemas.microsoft.com/office/drawing/2014/main" id="{8A4712F6-B94F-15ED-79F9-1E6C20174393}"/>
              </a:ext>
            </a:extLst>
          </p:cNvPr>
          <p:cNvSpPr txBox="1">
            <a:spLocks/>
          </p:cNvSpPr>
          <p:nvPr/>
        </p:nvSpPr>
        <p:spPr>
          <a:xfrm>
            <a:off x="822762" y="1100827"/>
            <a:ext cx="7498475" cy="1844565"/>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600" b="1" kern="0" dirty="0">
                <a:solidFill>
                  <a:srgbClr val="FFFFFF"/>
                </a:solidFill>
                <a:latin typeface="Proforma Book" pitchFamily="2" charset="0"/>
              </a:rPr>
              <a:t>A church is a group of baptized believers in Jesus Christ who are committed to each other to be the body of Christ to one another and who meet together regularly to carry out the functions of a biblical church.</a:t>
            </a:r>
          </a:p>
        </p:txBody>
      </p:sp>
    </p:spTree>
    <p:extLst>
      <p:ext uri="{BB962C8B-B14F-4D97-AF65-F5344CB8AC3E}">
        <p14:creationId xmlns:p14="http://schemas.microsoft.com/office/powerpoint/2010/main" val="1701716515"/>
      </p:ext>
    </p:extLst>
  </p:cSld>
  <p:clrMapOvr>
    <a:overrideClrMapping bg1="lt1" tx1="dk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pic>
        <p:nvPicPr>
          <p:cNvPr id="2" name="Picture 1" descr="A picture containing text, grass, outdoor&#10;&#10;Description automatically generated">
            <a:extLst>
              <a:ext uri="{FF2B5EF4-FFF2-40B4-BE49-F238E27FC236}">
                <a16:creationId xmlns:a16="http://schemas.microsoft.com/office/drawing/2014/main" id="{9754D907-66B1-7648-D619-F791D3A0A21D}"/>
              </a:ext>
            </a:extLst>
          </p:cNvPr>
          <p:cNvPicPr>
            <a:picLocks noChangeAspect="1"/>
          </p:cNvPicPr>
          <p:nvPr/>
        </p:nvPicPr>
        <p:blipFill>
          <a:blip r:embed="rId7"/>
          <a:stretch>
            <a:fillRect/>
          </a:stretch>
        </p:blipFill>
        <p:spPr>
          <a:xfrm>
            <a:off x="94774" y="273034"/>
            <a:ext cx="9049226" cy="4336568"/>
          </a:xfrm>
          <a:prstGeom prst="rect">
            <a:avLst/>
          </a:prstGeom>
        </p:spPr>
      </p:pic>
      <p:sp>
        <p:nvSpPr>
          <p:cNvPr id="3" name="TextBox 2">
            <a:extLst>
              <a:ext uri="{FF2B5EF4-FFF2-40B4-BE49-F238E27FC236}">
                <a16:creationId xmlns:a16="http://schemas.microsoft.com/office/drawing/2014/main" id="{347E7A13-5351-6F5B-7F90-6363E7B21A7B}"/>
              </a:ext>
            </a:extLst>
          </p:cNvPr>
          <p:cNvSpPr txBox="1"/>
          <p:nvPr/>
        </p:nvSpPr>
        <p:spPr>
          <a:xfrm>
            <a:off x="483326" y="374237"/>
            <a:ext cx="8303487" cy="507831"/>
          </a:xfrm>
          <a:prstGeom prst="rect">
            <a:avLst/>
          </a:prstGeom>
          <a:noFill/>
        </p:spPr>
        <p:txBody>
          <a:bodyPr wrap="square" rtlCol="0">
            <a:spAutoFit/>
          </a:bodyPr>
          <a:lstStyle/>
          <a:p>
            <a:r>
              <a:rPr lang="en-US" sz="2700" b="1" dirty="0">
                <a:solidFill>
                  <a:schemeClr val="bg1"/>
                </a:solidFill>
                <a:latin typeface="Azo Sans" panose="020B0603030303020204" pitchFamily="34" charset="77"/>
              </a:rPr>
              <a:t>12 CHARACTERISTICS OF A HEALTHY CHURCH</a:t>
            </a:r>
          </a:p>
        </p:txBody>
      </p:sp>
      <p:cxnSp>
        <p:nvCxnSpPr>
          <p:cNvPr id="4" name="Straight Connector 3">
            <a:extLst>
              <a:ext uri="{FF2B5EF4-FFF2-40B4-BE49-F238E27FC236}">
                <a16:creationId xmlns:a16="http://schemas.microsoft.com/office/drawing/2014/main" id="{9784D3B5-F336-DE99-2EE6-8B8FEA6C6FEA}"/>
              </a:ext>
            </a:extLst>
          </p:cNvPr>
          <p:cNvCxnSpPr>
            <a:cxnSpLocks/>
          </p:cNvCxnSpPr>
          <p:nvPr/>
        </p:nvCxnSpPr>
        <p:spPr>
          <a:xfrm flipV="1">
            <a:off x="609599" y="1091426"/>
            <a:ext cx="3615560" cy="25497"/>
          </a:xfrm>
          <a:prstGeom prst="line">
            <a:avLst/>
          </a:prstGeom>
          <a:ln w="25400">
            <a:solidFill>
              <a:srgbClr val="ECDB0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741741"/>
      </p:ext>
    </p:extLst>
  </p:cSld>
  <p:clrMapOvr>
    <a:overrideClrMapping bg1="lt1" tx1="dk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sp>
        <p:nvSpPr>
          <p:cNvPr id="3" name="TextBox 2">
            <a:extLst>
              <a:ext uri="{FF2B5EF4-FFF2-40B4-BE49-F238E27FC236}">
                <a16:creationId xmlns:a16="http://schemas.microsoft.com/office/drawing/2014/main" id="{12ACA873-513D-E500-5618-9416303394F3}"/>
              </a:ext>
            </a:extLst>
          </p:cNvPr>
          <p:cNvSpPr txBox="1"/>
          <p:nvPr/>
        </p:nvSpPr>
        <p:spPr>
          <a:xfrm>
            <a:off x="609599" y="321985"/>
            <a:ext cx="8177214" cy="584775"/>
          </a:xfrm>
          <a:prstGeom prst="rect">
            <a:avLst/>
          </a:prstGeom>
          <a:noFill/>
        </p:spPr>
        <p:txBody>
          <a:bodyPr wrap="square" rtlCol="0">
            <a:spAutoFit/>
          </a:bodyPr>
          <a:lstStyle/>
          <a:p>
            <a:r>
              <a:rPr lang="en-US" sz="3200" b="1" dirty="0">
                <a:solidFill>
                  <a:schemeClr val="bg1"/>
                </a:solidFill>
                <a:latin typeface="Azo Sans" panose="020B0603030303020204" pitchFamily="34" charset="77"/>
              </a:rPr>
              <a:t>HEALTHY CHURCH FORMATION</a:t>
            </a:r>
          </a:p>
        </p:txBody>
      </p:sp>
      <p:cxnSp>
        <p:nvCxnSpPr>
          <p:cNvPr id="4" name="Straight Connector 3">
            <a:extLst>
              <a:ext uri="{FF2B5EF4-FFF2-40B4-BE49-F238E27FC236}">
                <a16:creationId xmlns:a16="http://schemas.microsoft.com/office/drawing/2014/main" id="{04ADEFF3-53DC-8336-33C6-8EEB76746E52}"/>
              </a:ext>
            </a:extLst>
          </p:cNvPr>
          <p:cNvCxnSpPr>
            <a:cxnSpLocks/>
          </p:cNvCxnSpPr>
          <p:nvPr/>
        </p:nvCxnSpPr>
        <p:spPr>
          <a:xfrm flipV="1">
            <a:off x="609599" y="1091426"/>
            <a:ext cx="3615560" cy="25497"/>
          </a:xfrm>
          <a:prstGeom prst="line">
            <a:avLst/>
          </a:prstGeom>
          <a:ln w="25400">
            <a:solidFill>
              <a:srgbClr val="ECDB03"/>
            </a:solidFill>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3C054A0E-CEA4-2369-81AC-BB538E2D9D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361679" y="5850445"/>
            <a:ext cx="441441" cy="643509"/>
          </a:xfrm>
          <a:prstGeom prst="rect">
            <a:avLst/>
          </a:prstGeom>
        </p:spPr>
      </p:pic>
      <p:sp>
        <p:nvSpPr>
          <p:cNvPr id="7" name="Subtitle 2">
            <a:extLst>
              <a:ext uri="{FF2B5EF4-FFF2-40B4-BE49-F238E27FC236}">
                <a16:creationId xmlns:a16="http://schemas.microsoft.com/office/drawing/2014/main" id="{66EF04B1-AD1C-FE7D-159F-9BCFAF82F2D3}"/>
              </a:ext>
            </a:extLst>
          </p:cNvPr>
          <p:cNvSpPr txBox="1">
            <a:spLocks/>
          </p:cNvSpPr>
          <p:nvPr/>
        </p:nvSpPr>
        <p:spPr>
          <a:xfrm>
            <a:off x="583339" y="1116923"/>
            <a:ext cx="8203474" cy="31186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marR="0" lvl="0" indent="0" algn="l" rtl="0">
              <a:lnSpc>
                <a:spcPct val="115000"/>
              </a:lnSpc>
              <a:spcBef>
                <a:spcPts val="0"/>
              </a:spcBef>
              <a:spcAft>
                <a:spcPts val="0"/>
              </a:spcAft>
              <a:buClr>
                <a:schemeClr val="dk2"/>
              </a:buClr>
              <a:buSzPts val="1800"/>
              <a:buFont typeface="Arial"/>
              <a:buNone/>
              <a:defRPr sz="1800" b="1" i="0" u="none" strike="noStrike" cap="none">
                <a:solidFill>
                  <a:schemeClr val="bg1"/>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342900" indent="-342900" algn="l">
              <a:buFont typeface="Arial" panose="020B0604020202020204" pitchFamily="34" charset="0"/>
              <a:buChar char="•"/>
            </a:pPr>
            <a:r>
              <a:rPr lang="en-US" sz="2400" dirty="0">
                <a:latin typeface="Proforma Book" pitchFamily="2" charset="0"/>
              </a:rPr>
              <a:t>We believe that multiplying churches are the best way to spread the gospel. </a:t>
            </a:r>
          </a:p>
          <a:p>
            <a:pPr algn="l"/>
            <a:endParaRPr lang="en-US" sz="2400" dirty="0">
              <a:latin typeface="Proforma Book" pitchFamily="2" charset="0"/>
            </a:endParaRPr>
          </a:p>
          <a:p>
            <a:pPr marL="342900" indent="-342900" algn="l">
              <a:buFont typeface="Arial" panose="020B0604020202020204" pitchFamily="34" charset="0"/>
              <a:buChar char="•"/>
            </a:pPr>
            <a:r>
              <a:rPr lang="en-US" sz="2400" dirty="0">
                <a:latin typeface="Proforma Book" pitchFamily="2" charset="0"/>
              </a:rPr>
              <a:t>The need of the lost for the gospel is urgent, and we desire to see churches multiply as rapidly as God chooses to favor. </a:t>
            </a:r>
          </a:p>
          <a:p>
            <a:pPr algn="l"/>
            <a:endParaRPr lang="en-US" sz="2400" dirty="0">
              <a:latin typeface="Proforma Book" pitchFamily="2" charset="0"/>
            </a:endParaRPr>
          </a:p>
          <a:p>
            <a:pPr marL="342900" indent="-342900" algn="l">
              <a:buFont typeface="Arial" panose="020B0604020202020204" pitchFamily="34" charset="0"/>
              <a:buChar char="•"/>
            </a:pPr>
            <a:r>
              <a:rPr lang="en-US" sz="2400" dirty="0">
                <a:latin typeface="Proforma Book" pitchFamily="2" charset="0"/>
              </a:rPr>
              <a:t>Our role is not normally to start a church and then settle in as the long-term pastor of that church. </a:t>
            </a:r>
          </a:p>
        </p:txBody>
      </p:sp>
    </p:spTree>
    <p:extLst>
      <p:ext uri="{BB962C8B-B14F-4D97-AF65-F5344CB8AC3E}">
        <p14:creationId xmlns:p14="http://schemas.microsoft.com/office/powerpoint/2010/main" val="4004812104"/>
      </p:ext>
    </p:extLst>
  </p:cSld>
  <p:clrMapOvr>
    <a:overrideClrMapping bg1="lt1" tx1="dk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sp>
        <p:nvSpPr>
          <p:cNvPr id="3" name="TextBox 2">
            <a:extLst>
              <a:ext uri="{FF2B5EF4-FFF2-40B4-BE49-F238E27FC236}">
                <a16:creationId xmlns:a16="http://schemas.microsoft.com/office/drawing/2014/main" id="{12ACA873-513D-E500-5618-9416303394F3}"/>
              </a:ext>
            </a:extLst>
          </p:cNvPr>
          <p:cNvSpPr txBox="1"/>
          <p:nvPr/>
        </p:nvSpPr>
        <p:spPr>
          <a:xfrm>
            <a:off x="609599" y="321985"/>
            <a:ext cx="8177214" cy="584775"/>
          </a:xfrm>
          <a:prstGeom prst="rect">
            <a:avLst/>
          </a:prstGeom>
          <a:noFill/>
        </p:spPr>
        <p:txBody>
          <a:bodyPr wrap="square" rtlCol="0">
            <a:spAutoFit/>
          </a:bodyPr>
          <a:lstStyle/>
          <a:p>
            <a:r>
              <a:rPr lang="en-US" sz="3200" b="1" dirty="0">
                <a:solidFill>
                  <a:schemeClr val="bg1"/>
                </a:solidFill>
                <a:latin typeface="Azo Sans" panose="020B0603030303020204" pitchFamily="34" charset="77"/>
              </a:rPr>
              <a:t>HEALTHY CHURCH FORMATION</a:t>
            </a:r>
          </a:p>
        </p:txBody>
      </p:sp>
      <p:cxnSp>
        <p:nvCxnSpPr>
          <p:cNvPr id="4" name="Straight Connector 3">
            <a:extLst>
              <a:ext uri="{FF2B5EF4-FFF2-40B4-BE49-F238E27FC236}">
                <a16:creationId xmlns:a16="http://schemas.microsoft.com/office/drawing/2014/main" id="{04ADEFF3-53DC-8336-33C6-8EEB76746E52}"/>
              </a:ext>
            </a:extLst>
          </p:cNvPr>
          <p:cNvCxnSpPr>
            <a:cxnSpLocks/>
          </p:cNvCxnSpPr>
          <p:nvPr/>
        </p:nvCxnSpPr>
        <p:spPr>
          <a:xfrm flipV="1">
            <a:off x="609599" y="1091426"/>
            <a:ext cx="3615560" cy="25497"/>
          </a:xfrm>
          <a:prstGeom prst="line">
            <a:avLst/>
          </a:prstGeom>
          <a:ln w="25400">
            <a:solidFill>
              <a:srgbClr val="ECDB03"/>
            </a:solidFill>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3C054A0E-CEA4-2369-81AC-BB538E2D9D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361679" y="5850445"/>
            <a:ext cx="441441" cy="643509"/>
          </a:xfrm>
          <a:prstGeom prst="rect">
            <a:avLst/>
          </a:prstGeom>
        </p:spPr>
      </p:pic>
      <p:sp>
        <p:nvSpPr>
          <p:cNvPr id="7" name="Subtitle 2">
            <a:extLst>
              <a:ext uri="{FF2B5EF4-FFF2-40B4-BE49-F238E27FC236}">
                <a16:creationId xmlns:a16="http://schemas.microsoft.com/office/drawing/2014/main" id="{66EF04B1-AD1C-FE7D-159F-9BCFAF82F2D3}"/>
              </a:ext>
            </a:extLst>
          </p:cNvPr>
          <p:cNvSpPr txBox="1">
            <a:spLocks/>
          </p:cNvSpPr>
          <p:nvPr/>
        </p:nvSpPr>
        <p:spPr>
          <a:xfrm>
            <a:off x="583339" y="1116923"/>
            <a:ext cx="8203474" cy="31186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marR="0" lvl="0" indent="0" algn="l" rtl="0">
              <a:lnSpc>
                <a:spcPct val="115000"/>
              </a:lnSpc>
              <a:spcBef>
                <a:spcPts val="0"/>
              </a:spcBef>
              <a:spcAft>
                <a:spcPts val="0"/>
              </a:spcAft>
              <a:buClr>
                <a:schemeClr val="dk2"/>
              </a:buClr>
              <a:buSzPts val="1800"/>
              <a:buFont typeface="Arial"/>
              <a:buNone/>
              <a:defRPr sz="1800" b="1" i="0" u="none" strike="noStrike" cap="none">
                <a:solidFill>
                  <a:schemeClr val="bg1"/>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342900" indent="-342900" algn="l">
              <a:buFont typeface="Arial" panose="020B0604020202020204" pitchFamily="34" charset="0"/>
              <a:buChar char="•"/>
            </a:pPr>
            <a:r>
              <a:rPr lang="en-US" sz="2400" dirty="0">
                <a:latin typeface="Proforma Book" pitchFamily="2" charset="0"/>
              </a:rPr>
              <a:t>We do not regard buildings as necessary for new churches on the mission field. </a:t>
            </a:r>
          </a:p>
          <a:p>
            <a:pPr algn="l"/>
            <a:endParaRPr lang="en-US" sz="2400" dirty="0">
              <a:latin typeface="Proforma Book" pitchFamily="2" charset="0"/>
            </a:endParaRPr>
          </a:p>
          <a:p>
            <a:pPr marL="342900" indent="-342900" algn="l">
              <a:buFont typeface="Arial" panose="020B0604020202020204" pitchFamily="34" charset="0"/>
              <a:buChar char="•"/>
            </a:pPr>
            <a:r>
              <a:rPr lang="en-US" sz="2400" dirty="0">
                <a:latin typeface="Proforma Book" pitchFamily="2" charset="0"/>
              </a:rPr>
              <a:t>We believe that the churches we plant should be contextualized to their local culture.</a:t>
            </a:r>
          </a:p>
        </p:txBody>
      </p:sp>
    </p:spTree>
    <p:extLst>
      <p:ext uri="{BB962C8B-B14F-4D97-AF65-F5344CB8AC3E}">
        <p14:creationId xmlns:p14="http://schemas.microsoft.com/office/powerpoint/2010/main" val="402866687"/>
      </p:ext>
    </p:extLst>
  </p:cSld>
  <p:clrMapOvr>
    <a:overrideClrMapping bg1="lt1" tx1="dk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EA2BD8C9-5CFD-1736-CC9C-7F47FFCB97FD}"/>
              </a:ext>
            </a:extLst>
          </p:cNvPr>
          <p:cNvSpPr txBox="1"/>
          <p:nvPr/>
        </p:nvSpPr>
        <p:spPr>
          <a:xfrm>
            <a:off x="100302" y="248841"/>
            <a:ext cx="6147883" cy="1200329"/>
          </a:xfrm>
          <a:prstGeom prst="rect">
            <a:avLst/>
          </a:prstGeom>
          <a:noFill/>
        </p:spPr>
        <p:txBody>
          <a:bodyPr wrap="square" rtlCol="0">
            <a:spAutoFit/>
          </a:bodyPr>
          <a:lstStyle/>
          <a:p>
            <a:r>
              <a:rPr lang="en-US" sz="3600" b="1" dirty="0">
                <a:solidFill>
                  <a:srgbClr val="1B355D"/>
                </a:solidFill>
                <a:latin typeface="Azo Sans" panose="020B0603030303020204" pitchFamily="34" charset="77"/>
              </a:rPr>
              <a:t>THE MISSIONARY </a:t>
            </a:r>
          </a:p>
          <a:p>
            <a:r>
              <a:rPr lang="en-US" sz="3600" b="1" dirty="0">
                <a:solidFill>
                  <a:srgbClr val="1B355D"/>
                </a:solidFill>
                <a:latin typeface="Azo Sans" panose="020B0603030303020204" pitchFamily="34" charset="77"/>
              </a:rPr>
              <a:t>TASK</a:t>
            </a:r>
          </a:p>
        </p:txBody>
      </p:sp>
      <p:pic>
        <p:nvPicPr>
          <p:cNvPr id="3" name="Picture 2" descr="A picture containing diagram&#10;&#10;Description automatically generated">
            <a:extLst>
              <a:ext uri="{FF2B5EF4-FFF2-40B4-BE49-F238E27FC236}">
                <a16:creationId xmlns:a16="http://schemas.microsoft.com/office/drawing/2014/main" id="{EAFB13DF-422D-1840-EBF5-BAFA8518974D}"/>
              </a:ext>
            </a:extLst>
          </p:cNvPr>
          <p:cNvPicPr>
            <a:picLocks noChangeAspect="1"/>
          </p:cNvPicPr>
          <p:nvPr/>
        </p:nvPicPr>
        <p:blipFill>
          <a:blip r:embed="rId3"/>
          <a:stretch>
            <a:fillRect/>
          </a:stretch>
        </p:blipFill>
        <p:spPr>
          <a:xfrm>
            <a:off x="3286425" y="-194310"/>
            <a:ext cx="5675630" cy="5623560"/>
          </a:xfrm>
          <a:prstGeom prst="rect">
            <a:avLst/>
          </a:prstGeom>
        </p:spPr>
      </p:pic>
    </p:spTree>
    <p:extLst>
      <p:ext uri="{BB962C8B-B14F-4D97-AF65-F5344CB8AC3E}">
        <p14:creationId xmlns:p14="http://schemas.microsoft.com/office/powerpoint/2010/main" val="29968288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sp>
        <p:nvSpPr>
          <p:cNvPr id="2" name="Title 1">
            <a:extLst>
              <a:ext uri="{FF2B5EF4-FFF2-40B4-BE49-F238E27FC236}">
                <a16:creationId xmlns:a16="http://schemas.microsoft.com/office/drawing/2014/main" id="{2DAD99E3-F94D-C2E7-BDDF-43CEF7A1D379}"/>
              </a:ext>
            </a:extLst>
          </p:cNvPr>
          <p:cNvSpPr txBox="1">
            <a:spLocks/>
          </p:cNvSpPr>
          <p:nvPr/>
        </p:nvSpPr>
        <p:spPr>
          <a:xfrm>
            <a:off x="822762" y="1649467"/>
            <a:ext cx="7498475" cy="1844565"/>
          </a:xfrm>
          <a:prstGeom prst="rect">
            <a:avLst/>
          </a:prstGeom>
        </p:spPr>
        <p:txBody>
          <a:bodyPr>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800" b="1" kern="0" dirty="0">
                <a:solidFill>
                  <a:schemeClr val="bg1"/>
                </a:solidFill>
                <a:latin typeface="Proforma Book" pitchFamily="2" charset="0"/>
              </a:rPr>
              <a:t>Biblical leadership is essential to the wellbeing of every local church, and God calls different people to lead in different ways.</a:t>
            </a:r>
          </a:p>
        </p:txBody>
      </p:sp>
    </p:spTree>
    <p:extLst>
      <p:ext uri="{BB962C8B-B14F-4D97-AF65-F5344CB8AC3E}">
        <p14:creationId xmlns:p14="http://schemas.microsoft.com/office/powerpoint/2010/main" val="198741672"/>
      </p:ext>
    </p:extLst>
  </p:cSld>
  <p:clrMapOvr>
    <a:overrideClrMapping bg1="lt1" tx1="dk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EA2BD8C9-5CFD-1736-CC9C-7F47FFCB97FD}"/>
              </a:ext>
            </a:extLst>
          </p:cNvPr>
          <p:cNvSpPr txBox="1"/>
          <p:nvPr/>
        </p:nvSpPr>
        <p:spPr>
          <a:xfrm>
            <a:off x="100302" y="248841"/>
            <a:ext cx="6147883" cy="1200329"/>
          </a:xfrm>
          <a:prstGeom prst="rect">
            <a:avLst/>
          </a:prstGeom>
          <a:noFill/>
        </p:spPr>
        <p:txBody>
          <a:bodyPr wrap="square" rtlCol="0">
            <a:spAutoFit/>
          </a:bodyPr>
          <a:lstStyle/>
          <a:p>
            <a:r>
              <a:rPr lang="en-US" sz="3600" b="1" dirty="0">
                <a:solidFill>
                  <a:srgbClr val="1B355D"/>
                </a:solidFill>
                <a:latin typeface="Azo Sans" panose="020B0603030303020204" pitchFamily="34" charset="77"/>
              </a:rPr>
              <a:t>THE MISSIONARY </a:t>
            </a:r>
          </a:p>
          <a:p>
            <a:r>
              <a:rPr lang="en-US" sz="3600" b="1" dirty="0">
                <a:solidFill>
                  <a:srgbClr val="1B355D"/>
                </a:solidFill>
                <a:latin typeface="Azo Sans" panose="020B0603030303020204" pitchFamily="34" charset="77"/>
              </a:rPr>
              <a:t>TASK</a:t>
            </a:r>
          </a:p>
        </p:txBody>
      </p:sp>
      <p:pic>
        <p:nvPicPr>
          <p:cNvPr id="3" name="Picture 2" descr="A picture containing diagram&#10;&#10;Description automatically generated">
            <a:extLst>
              <a:ext uri="{FF2B5EF4-FFF2-40B4-BE49-F238E27FC236}">
                <a16:creationId xmlns:a16="http://schemas.microsoft.com/office/drawing/2014/main" id="{C1E59B37-703C-B8C7-9913-71206B0EBC27}"/>
              </a:ext>
            </a:extLst>
          </p:cNvPr>
          <p:cNvPicPr>
            <a:picLocks noChangeAspect="1"/>
          </p:cNvPicPr>
          <p:nvPr/>
        </p:nvPicPr>
        <p:blipFill>
          <a:blip r:embed="rId3"/>
          <a:stretch>
            <a:fillRect/>
          </a:stretch>
        </p:blipFill>
        <p:spPr>
          <a:xfrm>
            <a:off x="3281648" y="-161804"/>
            <a:ext cx="5678424" cy="5626328"/>
          </a:xfrm>
          <a:prstGeom prst="rect">
            <a:avLst/>
          </a:prstGeom>
        </p:spPr>
      </p:pic>
    </p:spTree>
    <p:extLst>
      <p:ext uri="{BB962C8B-B14F-4D97-AF65-F5344CB8AC3E}">
        <p14:creationId xmlns:p14="http://schemas.microsoft.com/office/powerpoint/2010/main" val="20779211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sp>
        <p:nvSpPr>
          <p:cNvPr id="2" name="Title 1">
            <a:extLst>
              <a:ext uri="{FF2B5EF4-FFF2-40B4-BE49-F238E27FC236}">
                <a16:creationId xmlns:a16="http://schemas.microsoft.com/office/drawing/2014/main" id="{2DAD99E3-F94D-C2E7-BDDF-43CEF7A1D379}"/>
              </a:ext>
            </a:extLst>
          </p:cNvPr>
          <p:cNvSpPr txBox="1">
            <a:spLocks/>
          </p:cNvSpPr>
          <p:nvPr/>
        </p:nvSpPr>
        <p:spPr>
          <a:xfrm>
            <a:off x="822762" y="782424"/>
            <a:ext cx="7498475" cy="3035432"/>
          </a:xfrm>
          <a:prstGeom prst="rect">
            <a:avLst/>
          </a:prstGeom>
        </p:spPr>
        <p:txBody>
          <a:bodyPr>
            <a:normAutofit fontScale="97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kumimoji="0" lang="en-US" sz="3000" b="1" i="0" u="none" strike="noStrike" kern="0" cap="none" spc="0" normalizeH="0" baseline="0" noProof="0" dirty="0">
                <a:ln>
                  <a:noFill/>
                </a:ln>
                <a:solidFill>
                  <a:srgbClr val="FFFFFF"/>
                </a:solidFill>
                <a:effectLst/>
                <a:uLnTx/>
                <a:uFillTx/>
                <a:latin typeface="Proforma Book" pitchFamily="2" charset="0"/>
                <a:cs typeface="Arial"/>
                <a:sym typeface="Arial"/>
              </a:rPr>
              <a:t>Our goal is to complete the missionary task in each people group or place and then to exit, with the new churches from the place or people as our partners in the ongoing task of global evangelism. We begin our work with this end in mind, and then continually evaluate toward this end as we go.</a:t>
            </a:r>
            <a:endParaRPr lang="en-US" sz="2800" b="1" kern="0" dirty="0">
              <a:solidFill>
                <a:schemeClr val="bg1"/>
              </a:solidFill>
              <a:latin typeface="Proforma Book" pitchFamily="2" charset="0"/>
            </a:endParaRPr>
          </a:p>
        </p:txBody>
      </p:sp>
    </p:spTree>
    <p:extLst>
      <p:ext uri="{BB962C8B-B14F-4D97-AF65-F5344CB8AC3E}">
        <p14:creationId xmlns:p14="http://schemas.microsoft.com/office/powerpoint/2010/main" val="1228523428"/>
      </p:ext>
    </p:extLst>
  </p:cSld>
  <p:clrMapOvr>
    <a:overrideClrMapping bg1="lt1" tx1="dk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sp>
        <p:nvSpPr>
          <p:cNvPr id="3" name="TextBox 2">
            <a:extLst>
              <a:ext uri="{FF2B5EF4-FFF2-40B4-BE49-F238E27FC236}">
                <a16:creationId xmlns:a16="http://schemas.microsoft.com/office/drawing/2014/main" id="{12ACA873-513D-E500-5618-9416303394F3}"/>
              </a:ext>
            </a:extLst>
          </p:cNvPr>
          <p:cNvSpPr txBox="1"/>
          <p:nvPr/>
        </p:nvSpPr>
        <p:spPr>
          <a:xfrm>
            <a:off x="609599" y="323143"/>
            <a:ext cx="8177214" cy="584775"/>
          </a:xfrm>
          <a:prstGeom prst="rect">
            <a:avLst/>
          </a:prstGeom>
          <a:noFill/>
        </p:spPr>
        <p:txBody>
          <a:bodyPr wrap="square" rtlCol="0">
            <a:spAutoFit/>
          </a:bodyPr>
          <a:lstStyle/>
          <a:p>
            <a:r>
              <a:rPr lang="en-US" sz="3200" b="1" dirty="0">
                <a:solidFill>
                  <a:schemeClr val="bg1"/>
                </a:solidFill>
                <a:latin typeface="Azo Sans" panose="020B0603030303020204" pitchFamily="34" charset="77"/>
              </a:rPr>
              <a:t>EXIT: QUESTIONS</a:t>
            </a:r>
          </a:p>
        </p:txBody>
      </p:sp>
      <p:cxnSp>
        <p:nvCxnSpPr>
          <p:cNvPr id="4" name="Straight Connector 3">
            <a:extLst>
              <a:ext uri="{FF2B5EF4-FFF2-40B4-BE49-F238E27FC236}">
                <a16:creationId xmlns:a16="http://schemas.microsoft.com/office/drawing/2014/main" id="{04ADEFF3-53DC-8336-33C6-8EEB76746E52}"/>
              </a:ext>
            </a:extLst>
          </p:cNvPr>
          <p:cNvCxnSpPr>
            <a:cxnSpLocks/>
          </p:cNvCxnSpPr>
          <p:nvPr/>
        </p:nvCxnSpPr>
        <p:spPr>
          <a:xfrm flipV="1">
            <a:off x="609599" y="1091426"/>
            <a:ext cx="3615560" cy="25497"/>
          </a:xfrm>
          <a:prstGeom prst="line">
            <a:avLst/>
          </a:prstGeom>
          <a:ln w="25400">
            <a:solidFill>
              <a:srgbClr val="ECDB03"/>
            </a:solidFill>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3C054A0E-CEA4-2369-81AC-BB538E2D9D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361679" y="5850445"/>
            <a:ext cx="441441" cy="643509"/>
          </a:xfrm>
          <a:prstGeom prst="rect">
            <a:avLst/>
          </a:prstGeom>
        </p:spPr>
      </p:pic>
      <p:sp>
        <p:nvSpPr>
          <p:cNvPr id="7" name="Subtitle 2">
            <a:extLst>
              <a:ext uri="{FF2B5EF4-FFF2-40B4-BE49-F238E27FC236}">
                <a16:creationId xmlns:a16="http://schemas.microsoft.com/office/drawing/2014/main" id="{66EF04B1-AD1C-FE7D-159F-9BCFAF82F2D3}"/>
              </a:ext>
            </a:extLst>
          </p:cNvPr>
          <p:cNvSpPr txBox="1">
            <a:spLocks/>
          </p:cNvSpPr>
          <p:nvPr/>
        </p:nvSpPr>
        <p:spPr>
          <a:xfrm>
            <a:off x="583339" y="1116923"/>
            <a:ext cx="8203474" cy="31186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marR="0" lvl="0" indent="0" algn="l" rtl="0">
              <a:lnSpc>
                <a:spcPct val="115000"/>
              </a:lnSpc>
              <a:spcBef>
                <a:spcPts val="0"/>
              </a:spcBef>
              <a:spcAft>
                <a:spcPts val="0"/>
              </a:spcAft>
              <a:buClr>
                <a:schemeClr val="dk2"/>
              </a:buClr>
              <a:buSzPts val="1800"/>
              <a:buFont typeface="Arial"/>
              <a:buNone/>
              <a:defRPr sz="1800" b="1" i="0" u="none" strike="noStrike" cap="none">
                <a:solidFill>
                  <a:schemeClr val="bg1"/>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342900" indent="-342900" algn="l">
              <a:lnSpc>
                <a:spcPct val="100000"/>
              </a:lnSpc>
              <a:spcAft>
                <a:spcPts val="600"/>
              </a:spcAft>
              <a:buFont typeface="Arial" panose="020B0604020202020204" pitchFamily="34" charset="0"/>
              <a:buChar char="•"/>
            </a:pPr>
            <a:r>
              <a:rPr lang="en-US" sz="2400" b="1" u="sng" dirty="0">
                <a:latin typeface="Proforma Book" pitchFamily="2" charset="0"/>
              </a:rPr>
              <a:t>Evangelism:</a:t>
            </a:r>
            <a:r>
              <a:rPr lang="en-US" sz="2400" dirty="0">
                <a:latin typeface="Proforma Book" pitchFamily="2" charset="0"/>
              </a:rPr>
              <a:t> </a:t>
            </a:r>
            <a:r>
              <a:rPr lang="en-US" sz="2400" b="0" dirty="0">
                <a:latin typeface="Proforma Book" pitchFamily="2" charset="0"/>
              </a:rPr>
              <a:t>is the work of sharing the gospel within this people group or place being carried out faithfully and fruitfully by indigenous churches?</a:t>
            </a:r>
          </a:p>
          <a:p>
            <a:pPr marL="342900" indent="-342900">
              <a:lnSpc>
                <a:spcPct val="100000"/>
              </a:lnSpc>
              <a:spcAft>
                <a:spcPts val="600"/>
              </a:spcAft>
              <a:buFont typeface="Arial" panose="020B0604020202020204" pitchFamily="34" charset="0"/>
              <a:buChar char="•"/>
            </a:pPr>
            <a:r>
              <a:rPr lang="en-US" sz="2400" b="1" u="sng" dirty="0">
                <a:latin typeface="Proforma Book" pitchFamily="2" charset="0"/>
              </a:rPr>
              <a:t>Discipleship:</a:t>
            </a:r>
            <a:r>
              <a:rPr lang="en-US" sz="2400" dirty="0">
                <a:latin typeface="Proforma Book" pitchFamily="2" charset="0"/>
              </a:rPr>
              <a:t> </a:t>
            </a:r>
            <a:r>
              <a:rPr lang="en-US" sz="2400" b="0" dirty="0">
                <a:latin typeface="Proforma Book" pitchFamily="2" charset="0"/>
              </a:rPr>
              <a:t>are the churches within this place or people group faithfully and fruitfully discipling the believers within their churches?</a:t>
            </a:r>
          </a:p>
          <a:p>
            <a:pPr marL="342900" indent="-342900" algn="l">
              <a:lnSpc>
                <a:spcPct val="100000"/>
              </a:lnSpc>
              <a:spcAft>
                <a:spcPts val="600"/>
              </a:spcAft>
              <a:buFont typeface="Arial" panose="020B0604020202020204" pitchFamily="34" charset="0"/>
              <a:buChar char="•"/>
            </a:pPr>
            <a:r>
              <a:rPr lang="en-US" sz="2400" b="1" u="sng" dirty="0">
                <a:latin typeface="Proforma Book" pitchFamily="2" charset="0"/>
              </a:rPr>
              <a:t>Church formation:</a:t>
            </a:r>
            <a:r>
              <a:rPr lang="en-US" sz="2400" dirty="0">
                <a:latin typeface="Proforma Book" pitchFamily="2" charset="0"/>
              </a:rPr>
              <a:t> </a:t>
            </a:r>
            <a:r>
              <a:rPr lang="en-US" sz="2400" b="0" dirty="0">
                <a:latin typeface="Proforma Book" pitchFamily="2" charset="0"/>
              </a:rPr>
              <a:t>Are the churches within this people group or place displaying evidence of the 12 Characteristics of a Healthy Church? </a:t>
            </a:r>
          </a:p>
        </p:txBody>
      </p:sp>
    </p:spTree>
    <p:extLst>
      <p:ext uri="{BB962C8B-B14F-4D97-AF65-F5344CB8AC3E}">
        <p14:creationId xmlns:p14="http://schemas.microsoft.com/office/powerpoint/2010/main" val="2602993303"/>
      </p:ext>
    </p:extLst>
  </p:cSld>
  <p:clrMapOvr>
    <a:overrideClrMapping bg1="lt1" tx1="dk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sp>
        <p:nvSpPr>
          <p:cNvPr id="3" name="TextBox 2">
            <a:extLst>
              <a:ext uri="{FF2B5EF4-FFF2-40B4-BE49-F238E27FC236}">
                <a16:creationId xmlns:a16="http://schemas.microsoft.com/office/drawing/2014/main" id="{12ACA873-513D-E500-5618-9416303394F3}"/>
              </a:ext>
            </a:extLst>
          </p:cNvPr>
          <p:cNvSpPr txBox="1"/>
          <p:nvPr/>
        </p:nvSpPr>
        <p:spPr>
          <a:xfrm>
            <a:off x="609599" y="321985"/>
            <a:ext cx="8177214" cy="584775"/>
          </a:xfrm>
          <a:prstGeom prst="rect">
            <a:avLst/>
          </a:prstGeom>
          <a:noFill/>
        </p:spPr>
        <p:txBody>
          <a:bodyPr wrap="square" rtlCol="0">
            <a:spAutoFit/>
          </a:bodyPr>
          <a:lstStyle/>
          <a:p>
            <a:r>
              <a:rPr lang="en-US" sz="3200" b="1" dirty="0">
                <a:solidFill>
                  <a:schemeClr val="bg1"/>
                </a:solidFill>
                <a:latin typeface="Azo Sans" panose="020B0603030303020204" pitchFamily="34" charset="77"/>
              </a:rPr>
              <a:t>EXIT: QUESTIONS</a:t>
            </a:r>
          </a:p>
        </p:txBody>
      </p:sp>
      <p:cxnSp>
        <p:nvCxnSpPr>
          <p:cNvPr id="4" name="Straight Connector 3">
            <a:extLst>
              <a:ext uri="{FF2B5EF4-FFF2-40B4-BE49-F238E27FC236}">
                <a16:creationId xmlns:a16="http://schemas.microsoft.com/office/drawing/2014/main" id="{04ADEFF3-53DC-8336-33C6-8EEB76746E52}"/>
              </a:ext>
            </a:extLst>
          </p:cNvPr>
          <p:cNvCxnSpPr>
            <a:cxnSpLocks/>
          </p:cNvCxnSpPr>
          <p:nvPr/>
        </p:nvCxnSpPr>
        <p:spPr>
          <a:xfrm flipV="1">
            <a:off x="609599" y="1091426"/>
            <a:ext cx="3615560" cy="25497"/>
          </a:xfrm>
          <a:prstGeom prst="line">
            <a:avLst/>
          </a:prstGeom>
          <a:ln w="25400">
            <a:solidFill>
              <a:srgbClr val="ECDB03"/>
            </a:solidFill>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3C054A0E-CEA4-2369-81AC-BB538E2D9D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361679" y="5850445"/>
            <a:ext cx="441441" cy="643509"/>
          </a:xfrm>
          <a:prstGeom prst="rect">
            <a:avLst/>
          </a:prstGeom>
        </p:spPr>
      </p:pic>
      <p:sp>
        <p:nvSpPr>
          <p:cNvPr id="7" name="Subtitle 2">
            <a:extLst>
              <a:ext uri="{FF2B5EF4-FFF2-40B4-BE49-F238E27FC236}">
                <a16:creationId xmlns:a16="http://schemas.microsoft.com/office/drawing/2014/main" id="{66EF04B1-AD1C-FE7D-159F-9BCFAF82F2D3}"/>
              </a:ext>
            </a:extLst>
          </p:cNvPr>
          <p:cNvSpPr txBox="1">
            <a:spLocks/>
          </p:cNvSpPr>
          <p:nvPr/>
        </p:nvSpPr>
        <p:spPr>
          <a:xfrm>
            <a:off x="583339" y="1116923"/>
            <a:ext cx="8203474" cy="31186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marR="0" lvl="0" indent="0" algn="l" rtl="0">
              <a:lnSpc>
                <a:spcPct val="115000"/>
              </a:lnSpc>
              <a:spcBef>
                <a:spcPts val="0"/>
              </a:spcBef>
              <a:spcAft>
                <a:spcPts val="0"/>
              </a:spcAft>
              <a:buClr>
                <a:schemeClr val="dk2"/>
              </a:buClr>
              <a:buSzPts val="1800"/>
              <a:buFont typeface="Arial"/>
              <a:buNone/>
              <a:defRPr sz="1800" b="1" i="0" u="none" strike="noStrike" cap="none">
                <a:solidFill>
                  <a:schemeClr val="bg1"/>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bg1"/>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342900" indent="-342900">
              <a:spcAft>
                <a:spcPts val="600"/>
              </a:spcAft>
              <a:buFont typeface="Arial" panose="020B0604020202020204" pitchFamily="34" charset="0"/>
              <a:buChar char="•"/>
            </a:pPr>
            <a:r>
              <a:rPr lang="en-US" sz="2400" b="1" u="sng" dirty="0">
                <a:latin typeface="Proforma Book" pitchFamily="2" charset="0"/>
              </a:rPr>
              <a:t>Church multiplication:</a:t>
            </a:r>
            <a:r>
              <a:rPr lang="en-US" sz="2400" dirty="0">
                <a:latin typeface="Proforma Book" pitchFamily="2" charset="0"/>
              </a:rPr>
              <a:t>  </a:t>
            </a:r>
            <a:r>
              <a:rPr lang="en-US" sz="2400" b="0" dirty="0">
                <a:latin typeface="Proforma Book" pitchFamily="2" charset="0"/>
              </a:rPr>
              <a:t>Are these churches faithfully planting other healthy churches on a consistent basis?      </a:t>
            </a:r>
          </a:p>
          <a:p>
            <a:pPr marL="342900" indent="-342900">
              <a:spcAft>
                <a:spcPts val="600"/>
              </a:spcAft>
              <a:buFont typeface="Arial" panose="020B0604020202020204" pitchFamily="34" charset="0"/>
              <a:buChar char="•"/>
            </a:pPr>
            <a:r>
              <a:rPr lang="en-US" sz="2400" u="sng" dirty="0">
                <a:latin typeface="Proforma Book" pitchFamily="2" charset="0"/>
              </a:rPr>
              <a:t>Leadership Development:</a:t>
            </a:r>
            <a:r>
              <a:rPr lang="en-US" sz="2400" b="0" dirty="0">
                <a:latin typeface="Proforma Book" pitchFamily="2" charset="0"/>
              </a:rPr>
              <a:t>  Do these churches have mature leaders? Can they train future leaders for the church?</a:t>
            </a:r>
          </a:p>
          <a:p>
            <a:pPr marL="342900" indent="-342900" algn="l">
              <a:spcAft>
                <a:spcPts val="600"/>
              </a:spcAft>
              <a:buFont typeface="Arial" panose="020B0604020202020204" pitchFamily="34" charset="0"/>
              <a:buChar char="•"/>
            </a:pPr>
            <a:r>
              <a:rPr lang="en-US" sz="2400" b="1" u="sng" dirty="0">
                <a:latin typeface="Proforma Book" pitchFamily="2" charset="0"/>
              </a:rPr>
              <a:t>Missionary Deployment:</a:t>
            </a:r>
            <a:r>
              <a:rPr lang="en-US" sz="2400" b="0" dirty="0">
                <a:latin typeface="Proforma Book" pitchFamily="2" charset="0"/>
              </a:rPr>
              <a:t> Are they effectively training and sending cross-cultural missionaries to other people groups or places?</a:t>
            </a:r>
          </a:p>
          <a:p>
            <a:pPr marL="342900" indent="-342900" algn="l">
              <a:spcAft>
                <a:spcPts val="600"/>
              </a:spcAft>
              <a:buFont typeface="Arial" panose="020B0604020202020204" pitchFamily="34" charset="0"/>
              <a:buChar char="•"/>
            </a:pPr>
            <a:endParaRPr lang="en-US" sz="2400" b="0" dirty="0">
              <a:latin typeface="Proforma Book" pitchFamily="2" charset="0"/>
            </a:endParaRPr>
          </a:p>
        </p:txBody>
      </p:sp>
    </p:spTree>
    <p:extLst>
      <p:ext uri="{BB962C8B-B14F-4D97-AF65-F5344CB8AC3E}">
        <p14:creationId xmlns:p14="http://schemas.microsoft.com/office/powerpoint/2010/main" val="439985"/>
      </p:ext>
    </p:extLst>
  </p:cSld>
  <p:clrMapOvr>
    <a:overrideClrMapping bg1="lt1" tx1="dk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49D483C-1E43-4641-80D4-BDF099AA71C7}"/>
              </a:ext>
            </a:extLst>
          </p:cNvPr>
          <p:cNvPicPr>
            <a:picLocks noChangeAspect="1"/>
          </p:cNvPicPr>
          <p:nvPr/>
        </p:nvPicPr>
        <p:blipFill>
          <a:blip r:embed="rId2"/>
          <a:stretch>
            <a:fillRect/>
          </a:stretch>
        </p:blipFill>
        <p:spPr>
          <a:xfrm>
            <a:off x="3059867" y="841773"/>
            <a:ext cx="2718842" cy="4078262"/>
          </a:xfrm>
          <a:prstGeom prst="rect">
            <a:avLst/>
          </a:prstGeom>
        </p:spPr>
      </p:pic>
      <p:sp>
        <p:nvSpPr>
          <p:cNvPr id="8" name="TextBox 7">
            <a:extLst>
              <a:ext uri="{FF2B5EF4-FFF2-40B4-BE49-F238E27FC236}">
                <a16:creationId xmlns:a16="http://schemas.microsoft.com/office/drawing/2014/main" id="{A1F095C0-252D-EE4D-96E2-D3CF5C6C0B50}"/>
              </a:ext>
            </a:extLst>
          </p:cNvPr>
          <p:cNvSpPr txBox="1"/>
          <p:nvPr/>
        </p:nvSpPr>
        <p:spPr>
          <a:xfrm>
            <a:off x="939800" y="228447"/>
            <a:ext cx="7353300" cy="507831"/>
          </a:xfrm>
          <a:prstGeom prst="rect">
            <a:avLst/>
          </a:prstGeom>
          <a:noFill/>
        </p:spPr>
        <p:txBody>
          <a:bodyPr wrap="square" rtlCol="0">
            <a:spAutoFit/>
          </a:bodyPr>
          <a:lstStyle/>
          <a:p>
            <a:pPr algn="ctr"/>
            <a:r>
              <a:rPr lang="en-US" sz="2700" b="1" dirty="0">
                <a:latin typeface="Trebuchet MS" panose="020B0703020202090204" pitchFamily="34" charset="0"/>
                <a:cs typeface="Phosphate Solid" panose="02000506050000020004" pitchFamily="2" charset="77"/>
              </a:rPr>
              <a:t>“Don’t call me Voodoo anymore.”</a:t>
            </a:r>
          </a:p>
        </p:txBody>
      </p:sp>
    </p:spTree>
    <p:extLst>
      <p:ext uri="{BB962C8B-B14F-4D97-AF65-F5344CB8AC3E}">
        <p14:creationId xmlns:p14="http://schemas.microsoft.com/office/powerpoint/2010/main" val="1401810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A3CCEB8B-C8D2-B08E-A391-E44880CA074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77065" y="657625"/>
            <a:ext cx="5693473" cy="4093877"/>
          </a:xfrm>
          <a:prstGeom prst="rect">
            <a:avLst/>
          </a:prstGeom>
        </p:spPr>
      </p:pic>
      <p:sp>
        <p:nvSpPr>
          <p:cNvPr id="36" name="TextBox 35">
            <a:extLst>
              <a:ext uri="{FF2B5EF4-FFF2-40B4-BE49-F238E27FC236}">
                <a16:creationId xmlns:a16="http://schemas.microsoft.com/office/drawing/2014/main" id="{EA2BD8C9-5CFD-1736-CC9C-7F47FFCB97FD}"/>
              </a:ext>
            </a:extLst>
          </p:cNvPr>
          <p:cNvSpPr txBox="1"/>
          <p:nvPr/>
        </p:nvSpPr>
        <p:spPr>
          <a:xfrm>
            <a:off x="100302" y="248841"/>
            <a:ext cx="6147883" cy="1200329"/>
          </a:xfrm>
          <a:prstGeom prst="rect">
            <a:avLst/>
          </a:prstGeom>
          <a:noFill/>
        </p:spPr>
        <p:txBody>
          <a:bodyPr wrap="square" rtlCol="0">
            <a:spAutoFit/>
          </a:bodyPr>
          <a:lstStyle/>
          <a:p>
            <a:r>
              <a:rPr lang="en-US" sz="3600" b="1" dirty="0">
                <a:solidFill>
                  <a:srgbClr val="1B355D"/>
                </a:solidFill>
                <a:latin typeface="Azo Sans" panose="020B0603030303020204" pitchFamily="34" charset="77"/>
              </a:rPr>
              <a:t>THE MISSIONARY </a:t>
            </a:r>
          </a:p>
          <a:p>
            <a:r>
              <a:rPr lang="en-US" sz="3600" b="1" dirty="0">
                <a:solidFill>
                  <a:srgbClr val="1B355D"/>
                </a:solidFill>
                <a:latin typeface="Azo Sans" panose="020B0603030303020204" pitchFamily="34" charset="77"/>
              </a:rPr>
              <a:t>TASK</a:t>
            </a:r>
          </a:p>
        </p:txBody>
      </p:sp>
      <p:cxnSp>
        <p:nvCxnSpPr>
          <p:cNvPr id="40" name="Straight Connector 39">
            <a:extLst>
              <a:ext uri="{FF2B5EF4-FFF2-40B4-BE49-F238E27FC236}">
                <a16:creationId xmlns:a16="http://schemas.microsoft.com/office/drawing/2014/main" id="{10CC1B1D-FB4A-B54D-395E-AA2CCD38354B}"/>
              </a:ext>
            </a:extLst>
          </p:cNvPr>
          <p:cNvCxnSpPr>
            <a:cxnSpLocks/>
          </p:cNvCxnSpPr>
          <p:nvPr/>
        </p:nvCxnSpPr>
        <p:spPr>
          <a:xfrm>
            <a:off x="0" y="839542"/>
            <a:ext cx="4098471" cy="0"/>
          </a:xfrm>
          <a:prstGeom prst="line">
            <a:avLst/>
          </a:prstGeom>
          <a:ln w="25400">
            <a:solidFill>
              <a:srgbClr val="F0D44D"/>
            </a:solidFill>
          </a:ln>
        </p:spPr>
        <p:style>
          <a:lnRef idx="1">
            <a:schemeClr val="accent1"/>
          </a:lnRef>
          <a:fillRef idx="0">
            <a:schemeClr val="accent1"/>
          </a:fillRef>
          <a:effectRef idx="0">
            <a:schemeClr val="accent1"/>
          </a:effectRef>
          <a:fontRef idx="minor">
            <a:schemeClr val="tx1"/>
          </a:fontRef>
        </p:style>
      </p:cxnSp>
      <p:sp>
        <p:nvSpPr>
          <p:cNvPr id="2" name="TextBox 100">
            <a:extLst>
              <a:ext uri="{FF2B5EF4-FFF2-40B4-BE49-F238E27FC236}">
                <a16:creationId xmlns:a16="http://schemas.microsoft.com/office/drawing/2014/main" id="{7754D730-9E31-1F6B-4043-371303BB7EBF}"/>
              </a:ext>
            </a:extLst>
          </p:cNvPr>
          <p:cNvSpPr txBox="1"/>
          <p:nvPr/>
        </p:nvSpPr>
        <p:spPr>
          <a:xfrm>
            <a:off x="4926526" y="2287145"/>
            <a:ext cx="979170" cy="772795"/>
          </a:xfrm>
          <a:prstGeom prst="rect">
            <a:avLst/>
          </a:prstGeom>
          <a:ln w="12700">
            <a:miter lim="400000"/>
          </a:ln>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el="http://schemas.microsoft.com/office/2019/extlst"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ex="http://schemas.microsoft.com/office/word/2018/wordml/cex" xmlns:w16cid="http://schemas.microsoft.com/office/word/2016/wordml/cid" xmlns:w16="http://schemas.microsoft.com/office/word/2018/wordml" xmlns:w16sdtdh="http://schemas.microsoft.com/office/word/2020/wordml/sdtdatahash"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ma14="http://schemas.microsoft.com/office/mac/drawingml/2011/main" xmlns:a14="http://schemas.microsoft.com/office/drawing/2010/main" xmlns="" xmlns:lc="http://schemas.openxmlformats.org/drawingml/2006/lockedCanvas" val="1"/>
            </a:ext>
          </a:extLst>
        </p:spPr>
        <p:txBody>
          <a:bodyPr wrap="square" lIns="45719" rIns="45719">
            <a:noAutofit/>
          </a:bodyPr>
          <a:lstStyle/>
          <a:p>
            <a:pPr marL="0" marR="0" algn="ctr">
              <a:spcBef>
                <a:spcPts val="0"/>
              </a:spcBef>
              <a:spcAft>
                <a:spcPts val="0"/>
              </a:spcAft>
            </a:pPr>
            <a:r>
              <a:rPr lang="en-US" sz="1400" b="1">
                <a:solidFill>
                  <a:srgbClr val="237C93"/>
                </a:solidFill>
                <a:effectLst/>
                <a:latin typeface="Azo Sans" panose="020B0603030303020204" pitchFamily="34" charset="77"/>
                <a:ea typeface="Arial" panose="020B0604020202020204" pitchFamily="34" charset="0"/>
                <a:cs typeface="Arial" panose="020B0604020202020204" pitchFamily="34" charset="0"/>
              </a:rPr>
              <a:t>Abide in</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r>
              <a:rPr lang="en-US" sz="1400" b="1">
                <a:solidFill>
                  <a:srgbClr val="237C93"/>
                </a:solidFill>
                <a:effectLst/>
                <a:latin typeface="Azo Sans" panose="020B0603030303020204" pitchFamily="34" charset="77"/>
                <a:ea typeface="Arial" panose="020B0604020202020204" pitchFamily="34" charset="0"/>
                <a:cs typeface="Arial" panose="020B0604020202020204" pitchFamily="34" charset="0"/>
              </a:rPr>
              <a:t>Christ</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3" name="Straight Connector 2">
            <a:extLst>
              <a:ext uri="{FF2B5EF4-FFF2-40B4-BE49-F238E27FC236}">
                <a16:creationId xmlns:a16="http://schemas.microsoft.com/office/drawing/2014/main" id="{3B01E49E-6B9B-8C39-7DBB-A4B00935C2C5}"/>
              </a:ext>
            </a:extLst>
          </p:cNvPr>
          <p:cNvCxnSpPr>
            <a:cxnSpLocks/>
          </p:cNvCxnSpPr>
          <p:nvPr/>
        </p:nvCxnSpPr>
        <p:spPr>
          <a:xfrm>
            <a:off x="5050986" y="2285875"/>
            <a:ext cx="783590" cy="0"/>
          </a:xfrm>
          <a:prstGeom prst="line">
            <a:avLst/>
          </a:prstGeom>
          <a:ln w="19050">
            <a:solidFill>
              <a:srgbClr val="1C355D"/>
            </a:solidFill>
          </a:ln>
        </p:spPr>
        <p:style>
          <a:lnRef idx="3">
            <a:schemeClr val="accent5"/>
          </a:lnRef>
          <a:fillRef idx="0">
            <a:schemeClr val="accent5"/>
          </a:fillRef>
          <a:effectRef idx="2">
            <a:schemeClr val="accent5"/>
          </a:effectRef>
          <a:fontRef idx="minor">
            <a:schemeClr val="tx1"/>
          </a:fontRef>
        </p:style>
      </p:cxnSp>
      <p:cxnSp>
        <p:nvCxnSpPr>
          <p:cNvPr id="6" name="Straight Connector 5">
            <a:extLst>
              <a:ext uri="{FF2B5EF4-FFF2-40B4-BE49-F238E27FC236}">
                <a16:creationId xmlns:a16="http://schemas.microsoft.com/office/drawing/2014/main" id="{AAF63512-C4DF-4C52-2EB7-DC3FEFE4A6BF}"/>
              </a:ext>
            </a:extLst>
          </p:cNvPr>
          <p:cNvCxnSpPr>
            <a:cxnSpLocks/>
          </p:cNvCxnSpPr>
          <p:nvPr/>
        </p:nvCxnSpPr>
        <p:spPr>
          <a:xfrm>
            <a:off x="5050986" y="2818005"/>
            <a:ext cx="791845" cy="0"/>
          </a:xfrm>
          <a:prstGeom prst="line">
            <a:avLst/>
          </a:prstGeom>
          <a:ln w="19050">
            <a:solidFill>
              <a:srgbClr val="1C355D"/>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202122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day_12__gik_&amp;_sorn (1080p).mp4">
            <a:hlinkClick r:id="" action="ppaction://media"/>
            <a:extLst>
              <a:ext uri="{FF2B5EF4-FFF2-40B4-BE49-F238E27FC236}">
                <a16:creationId xmlns:a16="http://schemas.microsoft.com/office/drawing/2014/main" id="{88314B2C-5AB5-D56D-0113-9D81F37A573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425324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1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53443D-5119-E304-733C-3DB15A1B40CC}"/>
              </a:ext>
            </a:extLst>
          </p:cNvPr>
          <p:cNvSpPr txBox="1"/>
          <p:nvPr/>
        </p:nvSpPr>
        <p:spPr>
          <a:xfrm>
            <a:off x="1243012" y="2008139"/>
            <a:ext cx="6657975" cy="769441"/>
          </a:xfrm>
          <a:prstGeom prst="rect">
            <a:avLst/>
          </a:prstGeom>
          <a:noFill/>
        </p:spPr>
        <p:txBody>
          <a:bodyPr wrap="square" rtlCol="0">
            <a:spAutoFit/>
          </a:bodyPr>
          <a:lstStyle/>
          <a:p>
            <a:r>
              <a:rPr lang="en-US" sz="4400" b="1" dirty="0">
                <a:solidFill>
                  <a:schemeClr val="bg1"/>
                </a:solidFill>
                <a:latin typeface="Azo Sans" panose="020B0603030303020204" pitchFamily="34" charset="77"/>
              </a:rPr>
              <a:t>THE MISSIONARY TASK</a:t>
            </a:r>
          </a:p>
        </p:txBody>
      </p:sp>
      <p:pic>
        <p:nvPicPr>
          <p:cNvPr id="6" name="Graphic 5">
            <a:extLst>
              <a:ext uri="{FF2B5EF4-FFF2-40B4-BE49-F238E27FC236}">
                <a16:creationId xmlns:a16="http://schemas.microsoft.com/office/drawing/2014/main" id="{9CAAF8A9-DDBE-D826-C5C2-D2F1FC17980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541603"/>
            <a:ext cx="331081" cy="482632"/>
          </a:xfrm>
          <a:prstGeom prst="rect">
            <a:avLst/>
          </a:prstGeom>
        </p:spPr>
      </p:pic>
      <p:sp>
        <p:nvSpPr>
          <p:cNvPr id="7" name="Oval 6">
            <a:extLst>
              <a:ext uri="{FF2B5EF4-FFF2-40B4-BE49-F238E27FC236}">
                <a16:creationId xmlns:a16="http://schemas.microsoft.com/office/drawing/2014/main" id="{6C37C062-5AE3-B4A0-85EE-07DAB3347B88}"/>
              </a:ext>
            </a:extLst>
          </p:cNvPr>
          <p:cNvSpPr/>
          <p:nvPr/>
        </p:nvSpPr>
        <p:spPr>
          <a:xfrm>
            <a:off x="4340432" y="-5315662"/>
            <a:ext cx="6302828" cy="63028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8" name="Oval 7">
            <a:extLst>
              <a:ext uri="{FF2B5EF4-FFF2-40B4-BE49-F238E27FC236}">
                <a16:creationId xmlns:a16="http://schemas.microsoft.com/office/drawing/2014/main" id="{0168C41F-E497-0C59-57C8-BD841CDD298B}"/>
              </a:ext>
            </a:extLst>
          </p:cNvPr>
          <p:cNvSpPr/>
          <p:nvPr/>
        </p:nvSpPr>
        <p:spPr>
          <a:xfrm>
            <a:off x="5183039" y="-5237732"/>
            <a:ext cx="6302828" cy="63028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9" name="Straight Connector 8">
            <a:extLst>
              <a:ext uri="{FF2B5EF4-FFF2-40B4-BE49-F238E27FC236}">
                <a16:creationId xmlns:a16="http://schemas.microsoft.com/office/drawing/2014/main" id="{6AE7DB47-99AD-FE99-D585-876A6E51B81C}"/>
              </a:ext>
            </a:extLst>
          </p:cNvPr>
          <p:cNvCxnSpPr>
            <a:cxnSpLocks/>
          </p:cNvCxnSpPr>
          <p:nvPr/>
        </p:nvCxnSpPr>
        <p:spPr>
          <a:xfrm>
            <a:off x="1523999" y="2706960"/>
            <a:ext cx="6096000" cy="0"/>
          </a:xfrm>
          <a:prstGeom prst="line">
            <a:avLst/>
          </a:prstGeom>
          <a:ln w="25400">
            <a:solidFill>
              <a:srgbClr val="F0D44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817704"/>
      </p:ext>
    </p:extLst>
  </p:cSld>
  <p:clrMapOvr>
    <a:overrideClrMapping bg1="lt1" tx1="dk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D290AD0-7987-CA45-8AA9-66D84EA3D5AD}"/>
              </a:ext>
            </a:extLst>
          </p:cNvPr>
          <p:cNvSpPr txBox="1"/>
          <p:nvPr/>
        </p:nvSpPr>
        <p:spPr>
          <a:xfrm>
            <a:off x="457200" y="1003704"/>
            <a:ext cx="7671816" cy="3848682"/>
          </a:xfrm>
          <a:prstGeom prst="rect">
            <a:avLst/>
          </a:prstGeom>
          <a:noFill/>
        </p:spPr>
        <p:txBody>
          <a:bodyPr wrap="square" rtlCol="0">
            <a:spAutoFit/>
          </a:bodyPr>
          <a:lstStyle/>
          <a:p>
            <a:pPr>
              <a:lnSpc>
                <a:spcPts val="3705"/>
              </a:lnSpc>
            </a:pPr>
            <a:r>
              <a:rPr lang="en-US" sz="2100" dirty="0">
                <a:solidFill>
                  <a:schemeClr val="bg1"/>
                </a:solidFill>
                <a:latin typeface="Azo Sans" panose="020B0603030303020204" pitchFamily="34" charset="77"/>
              </a:rPr>
              <a:t>AFTER THIS I LOOKED, AND BEHOLD, A GREAT MULTITUDE THAT NO ONE COULD NUMBER, FROM EVERY NATION, FROM ALL TRIBES AND PEOPLES AND LANGUAGES, STANDING BEFORE THE THRONE AND BEFORE THE LAMB, CLOTHED IN WHITE ROBES, WITH PALM BRANCHES IN THEIR HANDS, AND CRYING OUT WITH A LOUD VOICE, “SALVATION BELONGS TO OUR GOD WHO SITS ON THE THRONE, AND TO THE LAMB!” </a:t>
            </a:r>
            <a:r>
              <a:rPr lang="en-US" sz="2100" i="1" dirty="0">
                <a:solidFill>
                  <a:schemeClr val="bg1"/>
                </a:solidFill>
                <a:latin typeface="Proforma Book" pitchFamily="2" charset="0"/>
              </a:rPr>
              <a:t>(Rev. 7:9-10)</a:t>
            </a:r>
          </a:p>
        </p:txBody>
      </p:sp>
      <p:sp>
        <p:nvSpPr>
          <p:cNvPr id="2" name="TextBox 1">
            <a:extLst>
              <a:ext uri="{FF2B5EF4-FFF2-40B4-BE49-F238E27FC236}">
                <a16:creationId xmlns:a16="http://schemas.microsoft.com/office/drawing/2014/main" id="{7953443D-5119-E304-733C-3DB15A1B40CC}"/>
              </a:ext>
            </a:extLst>
          </p:cNvPr>
          <p:cNvSpPr txBox="1"/>
          <p:nvPr/>
        </p:nvSpPr>
        <p:spPr>
          <a:xfrm>
            <a:off x="457201" y="393784"/>
            <a:ext cx="3739895" cy="600164"/>
          </a:xfrm>
          <a:prstGeom prst="rect">
            <a:avLst/>
          </a:prstGeom>
          <a:noFill/>
        </p:spPr>
        <p:txBody>
          <a:bodyPr wrap="square" rtlCol="0">
            <a:spAutoFit/>
          </a:bodyPr>
          <a:lstStyle/>
          <a:p>
            <a:r>
              <a:rPr lang="en-US" sz="3300" b="1" dirty="0">
                <a:solidFill>
                  <a:schemeClr val="bg1"/>
                </a:solidFill>
                <a:latin typeface="Azo Sans" panose="020B0603030303020204" pitchFamily="34" charset="77"/>
              </a:rPr>
              <a:t>OUR VISION</a:t>
            </a:r>
          </a:p>
        </p:txBody>
      </p:sp>
      <p:cxnSp>
        <p:nvCxnSpPr>
          <p:cNvPr id="4" name="Straight Connector 3">
            <a:extLst>
              <a:ext uri="{FF2B5EF4-FFF2-40B4-BE49-F238E27FC236}">
                <a16:creationId xmlns:a16="http://schemas.microsoft.com/office/drawing/2014/main" id="{0FB39BCC-08B3-7C35-A816-8D993E2F855F}"/>
              </a:ext>
            </a:extLst>
          </p:cNvPr>
          <p:cNvCxnSpPr>
            <a:cxnSpLocks/>
          </p:cNvCxnSpPr>
          <p:nvPr/>
        </p:nvCxnSpPr>
        <p:spPr>
          <a:xfrm>
            <a:off x="457201" y="987284"/>
            <a:ext cx="2935706" cy="0"/>
          </a:xfrm>
          <a:prstGeom prst="line">
            <a:avLst/>
          </a:prstGeom>
          <a:ln w="25400">
            <a:solidFill>
              <a:srgbClr val="F0D44D"/>
            </a:solidFill>
          </a:ln>
        </p:spPr>
        <p:style>
          <a:lnRef idx="1">
            <a:schemeClr val="accent1"/>
          </a:lnRef>
          <a:fillRef idx="0">
            <a:schemeClr val="accent1"/>
          </a:fillRef>
          <a:effectRef idx="0">
            <a:schemeClr val="accent1"/>
          </a:effectRef>
          <a:fontRef idx="minor">
            <a:schemeClr val="tx1"/>
          </a:fontRef>
        </p:style>
      </p:cxnSp>
      <p:pic>
        <p:nvPicPr>
          <p:cNvPr id="6" name="Graphic 5">
            <a:extLst>
              <a:ext uri="{FF2B5EF4-FFF2-40B4-BE49-F238E27FC236}">
                <a16:creationId xmlns:a16="http://schemas.microsoft.com/office/drawing/2014/main" id="{376C96F2-1C71-547A-415D-423E4356DE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21260" y="4387834"/>
            <a:ext cx="331081" cy="482632"/>
          </a:xfrm>
          <a:prstGeom prst="rect">
            <a:avLst/>
          </a:prstGeom>
        </p:spPr>
      </p:pic>
    </p:spTree>
    <p:extLst>
      <p:ext uri="{BB962C8B-B14F-4D97-AF65-F5344CB8AC3E}">
        <p14:creationId xmlns:p14="http://schemas.microsoft.com/office/powerpoint/2010/main" val="2039052093"/>
      </p:ext>
    </p:extLst>
  </p:cSld>
  <p:clrMapOvr>
    <a:overrideClrMapping bg1="lt1" tx1="dk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Rectangle 54"/>
          <p:cNvSpPr/>
          <p:nvPr/>
        </p:nvSpPr>
        <p:spPr>
          <a:xfrm rot="1922347">
            <a:off x="738422" y="-1006436"/>
            <a:ext cx="142464" cy="5648318"/>
          </a:xfrm>
          <a:prstGeom prst="rect">
            <a:avLst/>
          </a:prstGeom>
          <a:solidFill>
            <a:srgbClr val="FFD459"/>
          </a:solidFill>
          <a:ln w="12700">
            <a:miter lim="400000"/>
          </a:ln>
        </p:spPr>
        <p:txBody>
          <a:bodyPr tIns="34290" bIns="34290" anchor="ctr"/>
          <a:lstStyle/>
          <a:p>
            <a:pPr defTabSz="685800">
              <a:defRPr sz="3600" b="0">
                <a:solidFill>
                  <a:srgbClr val="CED2D6"/>
                </a:solidFill>
                <a:latin typeface="Century Gothic"/>
                <a:ea typeface="Century Gothic"/>
                <a:cs typeface="Century Gothic"/>
                <a:sym typeface="Century Gothic"/>
              </a:defRPr>
            </a:pPr>
            <a:endParaRPr sz="1350"/>
          </a:p>
        </p:txBody>
      </p:sp>
      <p:sp>
        <p:nvSpPr>
          <p:cNvPr id="142" name="Freeform 53"/>
          <p:cNvSpPr/>
          <p:nvPr/>
        </p:nvSpPr>
        <p:spPr>
          <a:xfrm>
            <a:off x="265558" y="1090391"/>
            <a:ext cx="8730906" cy="2508974"/>
          </a:xfrm>
          <a:custGeom>
            <a:avLst/>
            <a:gdLst/>
            <a:ahLst/>
            <a:cxnLst>
              <a:cxn ang="0">
                <a:pos x="wd2" y="hd2"/>
              </a:cxn>
              <a:cxn ang="5400000">
                <a:pos x="wd2" y="hd2"/>
              </a:cxn>
              <a:cxn ang="10800000">
                <a:pos x="wd2" y="hd2"/>
              </a:cxn>
              <a:cxn ang="16200000">
                <a:pos x="wd2" y="hd2"/>
              </a:cxn>
            </a:cxnLst>
            <a:rect l="0" t="0" r="r" b="b"/>
            <a:pathLst>
              <a:path w="21600" h="21600" extrusionOk="0">
                <a:moveTo>
                  <a:pt x="3873" y="0"/>
                </a:moveTo>
                <a:lnTo>
                  <a:pt x="21600" y="0"/>
                </a:lnTo>
                <a:lnTo>
                  <a:pt x="17727" y="21600"/>
                </a:lnTo>
                <a:lnTo>
                  <a:pt x="0" y="21600"/>
                </a:lnTo>
                <a:close/>
              </a:path>
            </a:pathLst>
          </a:custGeom>
          <a:solidFill>
            <a:srgbClr val="13305E"/>
          </a:solidFill>
          <a:ln w="12700">
            <a:miter lim="400000"/>
          </a:ln>
        </p:spPr>
        <p:txBody>
          <a:bodyPr tIns="34290" bIns="34290" anchor="ctr"/>
          <a:lstStyle/>
          <a:p>
            <a:pPr defTabSz="685800">
              <a:defRPr sz="3600" b="0">
                <a:solidFill>
                  <a:srgbClr val="CED2D6"/>
                </a:solidFill>
                <a:latin typeface="Century Gothic"/>
                <a:ea typeface="Century Gothic"/>
                <a:cs typeface="Century Gothic"/>
                <a:sym typeface="Century Gothic"/>
              </a:defRPr>
            </a:pPr>
            <a:endParaRPr sz="1350" dirty="0">
              <a:solidFill>
                <a:srgbClr val="0054A5"/>
              </a:solidFill>
            </a:endParaRPr>
          </a:p>
        </p:txBody>
      </p:sp>
      <p:sp>
        <p:nvSpPr>
          <p:cNvPr id="143" name="Freeform 46"/>
          <p:cNvSpPr/>
          <p:nvPr/>
        </p:nvSpPr>
        <p:spPr>
          <a:xfrm>
            <a:off x="165100" y="1297065"/>
            <a:ext cx="8730906" cy="2508975"/>
          </a:xfrm>
          <a:custGeom>
            <a:avLst/>
            <a:gdLst/>
            <a:ahLst/>
            <a:cxnLst>
              <a:cxn ang="0">
                <a:pos x="wd2" y="hd2"/>
              </a:cxn>
              <a:cxn ang="5400000">
                <a:pos x="wd2" y="hd2"/>
              </a:cxn>
              <a:cxn ang="10800000">
                <a:pos x="wd2" y="hd2"/>
              </a:cxn>
              <a:cxn ang="16200000">
                <a:pos x="wd2" y="hd2"/>
              </a:cxn>
            </a:cxnLst>
            <a:rect l="0" t="0" r="r" b="b"/>
            <a:pathLst>
              <a:path w="21600" h="21600" extrusionOk="0">
                <a:moveTo>
                  <a:pt x="3873" y="0"/>
                </a:moveTo>
                <a:lnTo>
                  <a:pt x="21600" y="0"/>
                </a:lnTo>
                <a:lnTo>
                  <a:pt x="17727" y="21600"/>
                </a:lnTo>
                <a:lnTo>
                  <a:pt x="0" y="21600"/>
                </a:lnTo>
                <a:close/>
              </a:path>
            </a:pathLst>
          </a:custGeom>
          <a:solidFill>
            <a:srgbClr val="F6F9FF"/>
          </a:solidFill>
          <a:ln w="25400">
            <a:solidFill>
              <a:srgbClr val="13305E"/>
            </a:solidFill>
            <a:miter/>
          </a:ln>
        </p:spPr>
        <p:txBody>
          <a:bodyPr tIns="34290" bIns="34290" anchor="ctr"/>
          <a:lstStyle/>
          <a:p>
            <a:pPr defTabSz="685800">
              <a:defRPr sz="3600" b="0">
                <a:solidFill>
                  <a:srgbClr val="CED2D6"/>
                </a:solidFill>
                <a:latin typeface="Century Gothic"/>
                <a:ea typeface="Century Gothic"/>
                <a:cs typeface="Century Gothic"/>
                <a:sym typeface="Century Gothic"/>
              </a:defRPr>
            </a:pPr>
            <a:endParaRPr sz="1350"/>
          </a:p>
        </p:txBody>
      </p:sp>
      <p:sp>
        <p:nvSpPr>
          <p:cNvPr id="144" name="Freeform 20"/>
          <p:cNvSpPr/>
          <p:nvPr/>
        </p:nvSpPr>
        <p:spPr>
          <a:xfrm>
            <a:off x="649999" y="1573305"/>
            <a:ext cx="2468880" cy="2194560"/>
          </a:xfrm>
          <a:custGeom>
            <a:avLst/>
            <a:gdLst/>
            <a:ahLst/>
            <a:cxnLst>
              <a:cxn ang="0">
                <a:pos x="wd2" y="hd2"/>
              </a:cxn>
              <a:cxn ang="5400000">
                <a:pos x="wd2" y="hd2"/>
              </a:cxn>
              <a:cxn ang="10800000">
                <a:pos x="wd2" y="hd2"/>
              </a:cxn>
              <a:cxn ang="16200000">
                <a:pos x="wd2" y="hd2"/>
              </a:cxn>
            </a:cxnLst>
            <a:rect l="0" t="0" r="r" b="b"/>
            <a:pathLst>
              <a:path w="21600" h="21600" extrusionOk="0">
                <a:moveTo>
                  <a:pt x="12141" y="0"/>
                </a:moveTo>
                <a:lnTo>
                  <a:pt x="21600" y="0"/>
                </a:lnTo>
                <a:lnTo>
                  <a:pt x="9459" y="21600"/>
                </a:lnTo>
                <a:lnTo>
                  <a:pt x="0" y="21600"/>
                </a:lnTo>
                <a:lnTo>
                  <a:pt x="12141" y="0"/>
                </a:lnTo>
                <a:close/>
              </a:path>
            </a:pathLst>
          </a:custGeom>
          <a:solidFill>
            <a:srgbClr val="397D7D"/>
          </a:solidFill>
          <a:ln w="12700">
            <a:miter lim="400000"/>
          </a:ln>
        </p:spPr>
        <p:txBody>
          <a:bodyPr tIns="34290" bIns="34290" anchor="ctr"/>
          <a:lstStyle/>
          <a:p>
            <a:pPr defTabSz="685800">
              <a:defRPr sz="3600" b="0">
                <a:solidFill>
                  <a:srgbClr val="CED2D6"/>
                </a:solidFill>
                <a:latin typeface="Century Gothic"/>
                <a:ea typeface="Century Gothic"/>
                <a:cs typeface="Century Gothic"/>
                <a:sym typeface="Century Gothic"/>
              </a:defRPr>
            </a:pPr>
            <a:endParaRPr sz="1350"/>
          </a:p>
        </p:txBody>
      </p:sp>
      <p:sp>
        <p:nvSpPr>
          <p:cNvPr id="145" name="Freeform 19"/>
          <p:cNvSpPr/>
          <p:nvPr/>
        </p:nvSpPr>
        <p:spPr>
          <a:xfrm>
            <a:off x="1740338" y="1569270"/>
            <a:ext cx="2468880" cy="2194560"/>
          </a:xfrm>
          <a:custGeom>
            <a:avLst/>
            <a:gdLst/>
            <a:ahLst/>
            <a:cxnLst>
              <a:cxn ang="0">
                <a:pos x="wd2" y="hd2"/>
              </a:cxn>
              <a:cxn ang="5400000">
                <a:pos x="wd2" y="hd2"/>
              </a:cxn>
              <a:cxn ang="10800000">
                <a:pos x="wd2" y="hd2"/>
              </a:cxn>
              <a:cxn ang="16200000">
                <a:pos x="wd2" y="hd2"/>
              </a:cxn>
            </a:cxnLst>
            <a:rect l="0" t="0" r="r" b="b"/>
            <a:pathLst>
              <a:path w="21600" h="21600" extrusionOk="0">
                <a:moveTo>
                  <a:pt x="12269" y="0"/>
                </a:moveTo>
                <a:lnTo>
                  <a:pt x="21600" y="0"/>
                </a:lnTo>
                <a:lnTo>
                  <a:pt x="9331" y="21600"/>
                </a:lnTo>
                <a:lnTo>
                  <a:pt x="0" y="21600"/>
                </a:lnTo>
                <a:lnTo>
                  <a:pt x="12269" y="0"/>
                </a:lnTo>
                <a:close/>
              </a:path>
            </a:pathLst>
          </a:custGeom>
          <a:solidFill>
            <a:srgbClr val="397D7D"/>
          </a:solidFill>
          <a:ln w="12700">
            <a:miter lim="400000"/>
          </a:ln>
        </p:spPr>
        <p:txBody>
          <a:bodyPr tIns="34290" bIns="34290" anchor="ctr"/>
          <a:lstStyle/>
          <a:p>
            <a:pPr defTabSz="685800">
              <a:defRPr sz="3600" b="0">
                <a:solidFill>
                  <a:srgbClr val="CED2D6"/>
                </a:solidFill>
                <a:latin typeface="Century Gothic"/>
                <a:ea typeface="Century Gothic"/>
                <a:cs typeface="Century Gothic"/>
                <a:sym typeface="Century Gothic"/>
              </a:defRPr>
            </a:pPr>
            <a:endParaRPr sz="1350"/>
          </a:p>
        </p:txBody>
      </p:sp>
      <p:sp>
        <p:nvSpPr>
          <p:cNvPr id="146" name="Freeform 18"/>
          <p:cNvSpPr/>
          <p:nvPr/>
        </p:nvSpPr>
        <p:spPr>
          <a:xfrm>
            <a:off x="2814756" y="1569270"/>
            <a:ext cx="2468880" cy="2194560"/>
          </a:xfrm>
          <a:custGeom>
            <a:avLst/>
            <a:gdLst/>
            <a:ahLst/>
            <a:cxnLst>
              <a:cxn ang="0">
                <a:pos x="wd2" y="hd2"/>
              </a:cxn>
              <a:cxn ang="5400000">
                <a:pos x="wd2" y="hd2"/>
              </a:cxn>
              <a:cxn ang="10800000">
                <a:pos x="wd2" y="hd2"/>
              </a:cxn>
              <a:cxn ang="16200000">
                <a:pos x="wd2" y="hd2"/>
              </a:cxn>
            </a:cxnLst>
            <a:rect l="0" t="0" r="r" b="b"/>
            <a:pathLst>
              <a:path w="21600" h="21600" extrusionOk="0">
                <a:moveTo>
                  <a:pt x="12269" y="0"/>
                </a:moveTo>
                <a:lnTo>
                  <a:pt x="21600" y="0"/>
                </a:lnTo>
                <a:lnTo>
                  <a:pt x="9331" y="21600"/>
                </a:lnTo>
                <a:lnTo>
                  <a:pt x="0" y="21600"/>
                </a:lnTo>
                <a:lnTo>
                  <a:pt x="12269" y="0"/>
                </a:lnTo>
                <a:close/>
              </a:path>
            </a:pathLst>
          </a:custGeom>
          <a:solidFill>
            <a:srgbClr val="397D7D"/>
          </a:solidFill>
          <a:ln w="12700">
            <a:miter lim="400000"/>
          </a:ln>
        </p:spPr>
        <p:txBody>
          <a:bodyPr tIns="34290" bIns="34290" anchor="ctr"/>
          <a:lstStyle/>
          <a:p>
            <a:pPr defTabSz="685800">
              <a:defRPr sz="3600" b="0">
                <a:solidFill>
                  <a:srgbClr val="CED2D6"/>
                </a:solidFill>
                <a:latin typeface="Century Gothic"/>
                <a:ea typeface="Century Gothic"/>
                <a:cs typeface="Century Gothic"/>
                <a:sym typeface="Century Gothic"/>
              </a:defRPr>
            </a:pPr>
            <a:endParaRPr sz="1350"/>
          </a:p>
        </p:txBody>
      </p:sp>
      <p:sp>
        <p:nvSpPr>
          <p:cNvPr id="147" name="Freeform 17"/>
          <p:cNvSpPr/>
          <p:nvPr/>
        </p:nvSpPr>
        <p:spPr>
          <a:xfrm>
            <a:off x="3893093" y="1569270"/>
            <a:ext cx="2468880" cy="2194560"/>
          </a:xfrm>
          <a:custGeom>
            <a:avLst/>
            <a:gdLst/>
            <a:ahLst/>
            <a:cxnLst>
              <a:cxn ang="0">
                <a:pos x="wd2" y="hd2"/>
              </a:cxn>
              <a:cxn ang="5400000">
                <a:pos x="wd2" y="hd2"/>
              </a:cxn>
              <a:cxn ang="10800000">
                <a:pos x="wd2" y="hd2"/>
              </a:cxn>
              <a:cxn ang="16200000">
                <a:pos x="wd2" y="hd2"/>
              </a:cxn>
            </a:cxnLst>
            <a:rect l="0" t="0" r="r" b="b"/>
            <a:pathLst>
              <a:path w="21600" h="21600" extrusionOk="0">
                <a:moveTo>
                  <a:pt x="12269" y="0"/>
                </a:moveTo>
                <a:lnTo>
                  <a:pt x="21600" y="0"/>
                </a:lnTo>
                <a:lnTo>
                  <a:pt x="9331" y="21600"/>
                </a:lnTo>
                <a:lnTo>
                  <a:pt x="0" y="21600"/>
                </a:lnTo>
                <a:lnTo>
                  <a:pt x="12269" y="0"/>
                </a:lnTo>
                <a:close/>
              </a:path>
            </a:pathLst>
          </a:custGeom>
          <a:solidFill>
            <a:srgbClr val="397D7D"/>
          </a:solidFill>
          <a:ln w="12700">
            <a:miter lim="400000"/>
          </a:ln>
        </p:spPr>
        <p:txBody>
          <a:bodyPr tIns="34290" bIns="34290" anchor="ctr"/>
          <a:lstStyle/>
          <a:p>
            <a:pPr defTabSz="685800">
              <a:defRPr sz="3600" b="0">
                <a:solidFill>
                  <a:srgbClr val="CED2D6"/>
                </a:solidFill>
                <a:latin typeface="Century Gothic"/>
                <a:ea typeface="Century Gothic"/>
                <a:cs typeface="Century Gothic"/>
                <a:sym typeface="Century Gothic"/>
              </a:defRPr>
            </a:pPr>
            <a:endParaRPr sz="1350"/>
          </a:p>
        </p:txBody>
      </p:sp>
      <p:sp>
        <p:nvSpPr>
          <p:cNvPr id="148" name="Freeform 16"/>
          <p:cNvSpPr/>
          <p:nvPr/>
        </p:nvSpPr>
        <p:spPr>
          <a:xfrm>
            <a:off x="4981576" y="1569270"/>
            <a:ext cx="2468880" cy="2194560"/>
          </a:xfrm>
          <a:custGeom>
            <a:avLst/>
            <a:gdLst/>
            <a:ahLst/>
            <a:cxnLst>
              <a:cxn ang="0">
                <a:pos x="wd2" y="hd2"/>
              </a:cxn>
              <a:cxn ang="5400000">
                <a:pos x="wd2" y="hd2"/>
              </a:cxn>
              <a:cxn ang="10800000">
                <a:pos x="wd2" y="hd2"/>
              </a:cxn>
              <a:cxn ang="16200000">
                <a:pos x="wd2" y="hd2"/>
              </a:cxn>
            </a:cxnLst>
            <a:rect l="0" t="0" r="r" b="b"/>
            <a:pathLst>
              <a:path w="21600" h="21600" extrusionOk="0">
                <a:moveTo>
                  <a:pt x="12269" y="0"/>
                </a:moveTo>
                <a:lnTo>
                  <a:pt x="21600" y="0"/>
                </a:lnTo>
                <a:lnTo>
                  <a:pt x="9331" y="21600"/>
                </a:lnTo>
                <a:lnTo>
                  <a:pt x="0" y="21600"/>
                </a:lnTo>
                <a:lnTo>
                  <a:pt x="12269" y="0"/>
                </a:lnTo>
                <a:close/>
              </a:path>
            </a:pathLst>
          </a:custGeom>
          <a:solidFill>
            <a:srgbClr val="397D7D"/>
          </a:solidFill>
          <a:ln w="12700">
            <a:miter lim="400000"/>
          </a:ln>
        </p:spPr>
        <p:txBody>
          <a:bodyPr tIns="34290" bIns="34290" anchor="ctr"/>
          <a:lstStyle/>
          <a:p>
            <a:pPr defTabSz="685800">
              <a:defRPr sz="3600" b="0">
                <a:solidFill>
                  <a:srgbClr val="CED2D6"/>
                </a:solidFill>
                <a:latin typeface="Century Gothic"/>
                <a:ea typeface="Century Gothic"/>
                <a:cs typeface="Century Gothic"/>
                <a:sym typeface="Century Gothic"/>
              </a:defRPr>
            </a:pPr>
            <a:endParaRPr sz="1350"/>
          </a:p>
        </p:txBody>
      </p:sp>
      <p:sp>
        <p:nvSpPr>
          <p:cNvPr id="149" name="Freeform 15"/>
          <p:cNvSpPr/>
          <p:nvPr/>
        </p:nvSpPr>
        <p:spPr>
          <a:xfrm>
            <a:off x="6073980" y="1569270"/>
            <a:ext cx="2468880" cy="2194560"/>
          </a:xfrm>
          <a:custGeom>
            <a:avLst/>
            <a:gdLst/>
            <a:ahLst/>
            <a:cxnLst>
              <a:cxn ang="0">
                <a:pos x="wd2" y="hd2"/>
              </a:cxn>
              <a:cxn ang="5400000">
                <a:pos x="wd2" y="hd2"/>
              </a:cxn>
              <a:cxn ang="10800000">
                <a:pos x="wd2" y="hd2"/>
              </a:cxn>
              <a:cxn ang="16200000">
                <a:pos x="wd2" y="hd2"/>
              </a:cxn>
            </a:cxnLst>
            <a:rect l="0" t="0" r="r" b="b"/>
            <a:pathLst>
              <a:path w="21600" h="21600" extrusionOk="0">
                <a:moveTo>
                  <a:pt x="12141" y="0"/>
                </a:moveTo>
                <a:lnTo>
                  <a:pt x="21600" y="0"/>
                </a:lnTo>
                <a:lnTo>
                  <a:pt x="9459" y="21600"/>
                </a:lnTo>
                <a:lnTo>
                  <a:pt x="0" y="21600"/>
                </a:lnTo>
                <a:lnTo>
                  <a:pt x="12141" y="0"/>
                </a:lnTo>
                <a:close/>
              </a:path>
            </a:pathLst>
          </a:custGeom>
          <a:solidFill>
            <a:srgbClr val="397D7D"/>
          </a:solidFill>
          <a:ln w="12700">
            <a:miter lim="400000"/>
          </a:ln>
        </p:spPr>
        <p:txBody>
          <a:bodyPr tIns="34290" bIns="34290" anchor="ctr"/>
          <a:lstStyle/>
          <a:p>
            <a:pPr defTabSz="685800">
              <a:defRPr sz="3600" b="0">
                <a:solidFill>
                  <a:srgbClr val="CED2D6"/>
                </a:solidFill>
                <a:latin typeface="Century Gothic"/>
                <a:ea typeface="Century Gothic"/>
                <a:cs typeface="Century Gothic"/>
                <a:sym typeface="Century Gothic"/>
              </a:defRPr>
            </a:pPr>
            <a:endParaRPr sz="1350"/>
          </a:p>
        </p:txBody>
      </p:sp>
      <p:sp>
        <p:nvSpPr>
          <p:cNvPr id="150" name="TextBox 45"/>
          <p:cNvSpPr txBox="1"/>
          <p:nvPr/>
        </p:nvSpPr>
        <p:spPr>
          <a:xfrm>
            <a:off x="2222500" y="1275765"/>
            <a:ext cx="6295739" cy="3462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34290" bIns="34290">
            <a:spAutoFit/>
          </a:bodyPr>
          <a:lstStyle>
            <a:lvl1pPr algn="r" defTabSz="1828800">
              <a:defRPr sz="4800" spc="1200">
                <a:solidFill>
                  <a:srgbClr val="525153"/>
                </a:solidFill>
                <a:latin typeface="Century Gothic"/>
                <a:ea typeface="Century Gothic"/>
                <a:cs typeface="Century Gothic"/>
                <a:sym typeface="Century Gothic"/>
              </a:defRPr>
            </a:lvl1pPr>
          </a:lstStyle>
          <a:p>
            <a:r>
              <a:rPr sz="1800" dirty="0">
                <a:latin typeface="Azo Sans" panose="020B0603030303020204" pitchFamily="34" charset="77"/>
                <a:ea typeface="Source Sans Pro" panose="020B0503030403020204" pitchFamily="34" charset="0"/>
              </a:rPr>
              <a:t>THE MISSIONARY TASK</a:t>
            </a:r>
          </a:p>
        </p:txBody>
      </p:sp>
      <p:sp>
        <p:nvSpPr>
          <p:cNvPr id="151" name="TextBox 47"/>
          <p:cNvSpPr txBox="1"/>
          <p:nvPr/>
        </p:nvSpPr>
        <p:spPr>
          <a:xfrm rot="18108558">
            <a:off x="571903" y="2053118"/>
            <a:ext cx="3675576" cy="3000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34290" bIns="34290">
            <a:spAutoFit/>
          </a:bodyPr>
          <a:lstStyle>
            <a:lvl1pPr algn="l" defTabSz="1828800">
              <a:defRPr sz="4400" spc="600">
                <a:solidFill>
                  <a:srgbClr val="F6F9FF"/>
                </a:solidFill>
                <a:latin typeface="Century Gothic"/>
                <a:ea typeface="Century Gothic"/>
                <a:cs typeface="Century Gothic"/>
                <a:sym typeface="Century Gothic"/>
              </a:defRPr>
            </a:lvl1pPr>
          </a:lstStyle>
          <a:p>
            <a:r>
              <a:rPr sz="1500" dirty="0">
                <a:latin typeface="Source Sans Pro" panose="020B0503030403020204" pitchFamily="34" charset="0"/>
                <a:ea typeface="Source Sans Pro" panose="020B0503030403020204" pitchFamily="34" charset="0"/>
              </a:rPr>
              <a:t>ENTRY</a:t>
            </a:r>
          </a:p>
        </p:txBody>
      </p:sp>
      <p:sp>
        <p:nvSpPr>
          <p:cNvPr id="152" name="TextBox 48"/>
          <p:cNvSpPr txBox="1"/>
          <p:nvPr/>
        </p:nvSpPr>
        <p:spPr>
          <a:xfrm rot="18108558">
            <a:off x="1646318" y="2065486"/>
            <a:ext cx="3675576" cy="3000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34290" bIns="34290">
            <a:spAutoFit/>
          </a:bodyPr>
          <a:lstStyle>
            <a:lvl1pPr algn="l" defTabSz="1828800">
              <a:defRPr sz="4400" spc="600">
                <a:solidFill>
                  <a:srgbClr val="F6F9FF"/>
                </a:solidFill>
                <a:latin typeface="Century Gothic"/>
                <a:ea typeface="Century Gothic"/>
                <a:cs typeface="Century Gothic"/>
                <a:sym typeface="Century Gothic"/>
              </a:defRPr>
            </a:lvl1pPr>
          </a:lstStyle>
          <a:p>
            <a:r>
              <a:rPr sz="1500" dirty="0">
                <a:latin typeface="Source Sans Pro" panose="020B0503030403020204" pitchFamily="34" charset="0"/>
                <a:ea typeface="Source Sans Pro" panose="020B0503030403020204" pitchFamily="34" charset="0"/>
              </a:rPr>
              <a:t>EVANGELISM</a:t>
            </a:r>
          </a:p>
        </p:txBody>
      </p:sp>
      <p:sp>
        <p:nvSpPr>
          <p:cNvPr id="153" name="TextBox 49"/>
          <p:cNvSpPr txBox="1"/>
          <p:nvPr/>
        </p:nvSpPr>
        <p:spPr>
          <a:xfrm rot="18108558">
            <a:off x="2720735" y="2063785"/>
            <a:ext cx="3675576" cy="3000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34290" bIns="34290">
            <a:spAutoFit/>
          </a:bodyPr>
          <a:lstStyle>
            <a:lvl1pPr algn="l" defTabSz="1828800">
              <a:defRPr sz="4400" spc="600">
                <a:solidFill>
                  <a:srgbClr val="F6F9FF"/>
                </a:solidFill>
                <a:latin typeface="Century Gothic"/>
                <a:ea typeface="Century Gothic"/>
                <a:cs typeface="Century Gothic"/>
                <a:sym typeface="Century Gothic"/>
              </a:defRPr>
            </a:lvl1pPr>
          </a:lstStyle>
          <a:p>
            <a:r>
              <a:rPr sz="1500" dirty="0">
                <a:latin typeface="Source Sans Pro" panose="020B0503030403020204" pitchFamily="34" charset="0"/>
                <a:ea typeface="Source Sans Pro" panose="020B0503030403020204" pitchFamily="34" charset="0"/>
              </a:rPr>
              <a:t>DISCIPLESHIP</a:t>
            </a:r>
          </a:p>
        </p:txBody>
      </p:sp>
      <p:sp>
        <p:nvSpPr>
          <p:cNvPr id="154" name="TextBox 50"/>
          <p:cNvSpPr txBox="1"/>
          <p:nvPr/>
        </p:nvSpPr>
        <p:spPr>
          <a:xfrm rot="18108558">
            <a:off x="3709753" y="2301572"/>
            <a:ext cx="3056298" cy="5093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tIns="34290" bIns="34290">
            <a:spAutoFit/>
          </a:bodyPr>
          <a:lstStyle/>
          <a:p>
            <a:pPr defTabSz="685800">
              <a:defRPr sz="4400" spc="600">
                <a:solidFill>
                  <a:srgbClr val="F6F9FF"/>
                </a:solidFill>
                <a:latin typeface="Century Gothic"/>
                <a:ea typeface="Century Gothic"/>
                <a:cs typeface="Century Gothic"/>
                <a:sym typeface="Century Gothic"/>
              </a:defRPr>
            </a:pPr>
            <a:r>
              <a:rPr sz="1430" dirty="0">
                <a:latin typeface="Source Sans Pro" panose="020B0503030403020204" pitchFamily="34" charset="0"/>
                <a:ea typeface="Source Sans Pro" panose="020B0503030403020204" pitchFamily="34" charset="0"/>
              </a:rPr>
              <a:t>HEALTHY</a:t>
            </a:r>
            <a:r>
              <a:rPr lang="en-US" sz="1430" dirty="0">
                <a:latin typeface="Source Sans Pro" panose="020B0503030403020204" pitchFamily="34" charset="0"/>
                <a:ea typeface="Source Sans Pro" panose="020B0503030403020204" pitchFamily="34" charset="0"/>
              </a:rPr>
              <a:t> </a:t>
            </a:r>
            <a:r>
              <a:rPr sz="1430" dirty="0">
                <a:latin typeface="Source Sans Pro" panose="020B0503030403020204" pitchFamily="34" charset="0"/>
                <a:ea typeface="Source Sans Pro" panose="020B0503030403020204" pitchFamily="34" charset="0"/>
              </a:rPr>
              <a:t>CHURCH </a:t>
            </a:r>
          </a:p>
          <a:p>
            <a:pPr defTabSz="685800">
              <a:defRPr sz="4400" spc="600">
                <a:solidFill>
                  <a:srgbClr val="F6F9FF"/>
                </a:solidFill>
                <a:latin typeface="Century Gothic"/>
                <a:ea typeface="Century Gothic"/>
                <a:cs typeface="Century Gothic"/>
                <a:sym typeface="Century Gothic"/>
              </a:defRPr>
            </a:pPr>
            <a:r>
              <a:rPr lang="en-US" sz="1430" dirty="0">
                <a:latin typeface="Source Sans Pro" panose="020B0503030403020204" pitchFamily="34" charset="0"/>
                <a:ea typeface="Source Sans Pro" panose="020B0503030403020204" pitchFamily="34" charset="0"/>
              </a:rPr>
              <a:t>  </a:t>
            </a:r>
            <a:r>
              <a:rPr sz="1430" dirty="0">
                <a:latin typeface="Source Sans Pro" panose="020B0503030403020204" pitchFamily="34" charset="0"/>
                <a:ea typeface="Source Sans Pro" panose="020B0503030403020204" pitchFamily="34" charset="0"/>
              </a:rPr>
              <a:t>FORMATION</a:t>
            </a:r>
          </a:p>
        </p:txBody>
      </p:sp>
      <p:sp>
        <p:nvSpPr>
          <p:cNvPr id="155" name="TextBox 51"/>
          <p:cNvSpPr txBox="1"/>
          <p:nvPr/>
        </p:nvSpPr>
        <p:spPr>
          <a:xfrm rot="18108558">
            <a:off x="4719959" y="1895114"/>
            <a:ext cx="3675576" cy="5309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34290" bIns="34290">
            <a:spAutoFit/>
          </a:bodyPr>
          <a:lstStyle/>
          <a:p>
            <a:pPr defTabSz="685800">
              <a:defRPr sz="4400" spc="600">
                <a:solidFill>
                  <a:srgbClr val="F6F9FF"/>
                </a:solidFill>
                <a:latin typeface="Century Gothic"/>
                <a:ea typeface="Century Gothic"/>
                <a:cs typeface="Century Gothic"/>
                <a:sym typeface="Century Gothic"/>
              </a:defRPr>
            </a:pPr>
            <a:r>
              <a:rPr sz="1500" dirty="0">
                <a:latin typeface="Source Sans Pro" panose="020B0503030403020204" pitchFamily="34" charset="0"/>
                <a:ea typeface="Source Sans Pro" panose="020B0503030403020204" pitchFamily="34" charset="0"/>
              </a:rPr>
              <a:t>LEADERSHIP</a:t>
            </a:r>
            <a:br>
              <a:rPr sz="1500" dirty="0">
                <a:latin typeface="Source Sans Pro" panose="020B0503030403020204" pitchFamily="34" charset="0"/>
                <a:ea typeface="Source Sans Pro" panose="020B0503030403020204" pitchFamily="34" charset="0"/>
              </a:rPr>
            </a:br>
            <a:r>
              <a:rPr sz="1500" dirty="0">
                <a:latin typeface="Source Sans Pro" panose="020B0503030403020204" pitchFamily="34" charset="0"/>
                <a:ea typeface="Source Sans Pro" panose="020B0503030403020204" pitchFamily="34" charset="0"/>
              </a:rPr>
              <a:t>DEVELOPMENT</a:t>
            </a:r>
          </a:p>
        </p:txBody>
      </p:sp>
      <p:sp>
        <p:nvSpPr>
          <p:cNvPr id="156" name="TextBox 52"/>
          <p:cNvSpPr txBox="1"/>
          <p:nvPr/>
        </p:nvSpPr>
        <p:spPr>
          <a:xfrm rot="18108558">
            <a:off x="5964945" y="2037808"/>
            <a:ext cx="3675576" cy="3000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34290" bIns="34290">
            <a:spAutoFit/>
          </a:bodyPr>
          <a:lstStyle>
            <a:lvl1pPr algn="l" defTabSz="1828800">
              <a:defRPr sz="4400" spc="600">
                <a:solidFill>
                  <a:srgbClr val="F6F9FF"/>
                </a:solidFill>
                <a:latin typeface="Century Gothic"/>
                <a:ea typeface="Century Gothic"/>
                <a:cs typeface="Century Gothic"/>
                <a:sym typeface="Century Gothic"/>
              </a:defRPr>
            </a:lvl1pPr>
          </a:lstStyle>
          <a:p>
            <a:r>
              <a:rPr sz="1500" dirty="0">
                <a:latin typeface="Source Sans Pro" panose="020B0503030403020204" pitchFamily="34" charset="0"/>
                <a:ea typeface="Source Sans Pro" panose="020B0503030403020204" pitchFamily="34" charset="0"/>
              </a:rPr>
              <a:t>EXIT</a:t>
            </a:r>
          </a:p>
        </p:txBody>
      </p:sp>
      <p:sp>
        <p:nvSpPr>
          <p:cNvPr id="157" name="Rectangle 55"/>
          <p:cNvSpPr/>
          <p:nvPr/>
        </p:nvSpPr>
        <p:spPr>
          <a:xfrm rot="1922347">
            <a:off x="1022616" y="-1020802"/>
            <a:ext cx="275929" cy="5648318"/>
          </a:xfrm>
          <a:prstGeom prst="rect">
            <a:avLst/>
          </a:prstGeom>
          <a:solidFill>
            <a:srgbClr val="13305E"/>
          </a:solidFill>
          <a:ln w="12700">
            <a:miter lim="400000"/>
          </a:ln>
        </p:spPr>
        <p:txBody>
          <a:bodyPr tIns="34290" bIns="34290" anchor="ctr"/>
          <a:lstStyle/>
          <a:p>
            <a:pPr defTabSz="685800">
              <a:defRPr sz="3600" b="0">
                <a:solidFill>
                  <a:srgbClr val="CED2D6"/>
                </a:solidFill>
                <a:latin typeface="Century Gothic"/>
                <a:ea typeface="Century Gothic"/>
                <a:cs typeface="Century Gothic"/>
                <a:sym typeface="Century Gothic"/>
              </a:defRPr>
            </a:pPr>
            <a:endParaRPr sz="1350">
              <a:solidFill>
                <a:srgbClr val="0054A5"/>
              </a:solidFill>
            </a:endParaRPr>
          </a:p>
        </p:txBody>
      </p:sp>
      <p:sp>
        <p:nvSpPr>
          <p:cNvPr id="158" name="Freeform 61"/>
          <p:cNvSpPr/>
          <p:nvPr/>
        </p:nvSpPr>
        <p:spPr>
          <a:xfrm>
            <a:off x="7072082" y="912338"/>
            <a:ext cx="2430406" cy="3690590"/>
          </a:xfrm>
          <a:custGeom>
            <a:avLst/>
            <a:gdLst/>
            <a:ahLst/>
            <a:cxnLst>
              <a:cxn ang="0">
                <a:pos x="wd2" y="hd2"/>
              </a:cxn>
              <a:cxn ang="5400000">
                <a:pos x="wd2" y="hd2"/>
              </a:cxn>
              <a:cxn ang="10800000">
                <a:pos x="wd2" y="hd2"/>
              </a:cxn>
              <a:cxn ang="16200000">
                <a:pos x="wd2" y="hd2"/>
              </a:cxn>
            </a:cxnLst>
            <a:rect l="0" t="0" r="r" b="b"/>
            <a:pathLst>
              <a:path w="21600" h="21600" extrusionOk="0">
                <a:moveTo>
                  <a:pt x="20527" y="0"/>
                </a:moveTo>
                <a:lnTo>
                  <a:pt x="21600" y="442"/>
                </a:lnTo>
                <a:lnTo>
                  <a:pt x="1494" y="21600"/>
                </a:lnTo>
                <a:lnTo>
                  <a:pt x="0" y="21600"/>
                </a:lnTo>
                <a:lnTo>
                  <a:pt x="20527" y="0"/>
                </a:lnTo>
                <a:close/>
              </a:path>
            </a:pathLst>
          </a:custGeom>
          <a:solidFill>
            <a:srgbClr val="FFD459"/>
          </a:solidFill>
          <a:ln w="12700">
            <a:miter lim="400000"/>
          </a:ln>
        </p:spPr>
        <p:txBody>
          <a:bodyPr tIns="34290" bIns="34290" anchor="ctr"/>
          <a:lstStyle/>
          <a:p>
            <a:pPr defTabSz="685800">
              <a:defRPr sz="3600" b="0">
                <a:solidFill>
                  <a:srgbClr val="CED2D6"/>
                </a:solidFill>
                <a:latin typeface="Century Gothic"/>
                <a:ea typeface="Century Gothic"/>
                <a:cs typeface="Century Gothic"/>
                <a:sym typeface="Century Gothic"/>
              </a:defRPr>
            </a:pPr>
            <a:endParaRPr sz="1350"/>
          </a:p>
        </p:txBody>
      </p:sp>
    </p:spTree>
    <p:extLst>
      <p:ext uri="{BB962C8B-B14F-4D97-AF65-F5344CB8AC3E}">
        <p14:creationId xmlns:p14="http://schemas.microsoft.com/office/powerpoint/2010/main" val="3025290145"/>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4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15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p:tmAbs val="0"/>
                                  </p:iterate>
                                  <p:childTnLst>
                                    <p:set>
                                      <p:cBhvr>
                                        <p:cTn id="13" fill="hold"/>
                                        <p:tgtEl>
                                          <p:spTgt spid="145"/>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iterate>
                                    <p:tmAbs val="0"/>
                                  </p:iterate>
                                  <p:childTnLst>
                                    <p:set>
                                      <p:cBhvr>
                                        <p:cTn id="16" fill="hold"/>
                                        <p:tgtEl>
                                          <p:spTgt spid="15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p:tmAbs val="0"/>
                                  </p:iterate>
                                  <p:childTnLst>
                                    <p:set>
                                      <p:cBhvr>
                                        <p:cTn id="20" fill="hold"/>
                                        <p:tgtEl>
                                          <p:spTgt spid="146"/>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iterate>
                                    <p:tmAbs val="0"/>
                                  </p:iterate>
                                  <p:childTnLst>
                                    <p:set>
                                      <p:cBhvr>
                                        <p:cTn id="23" fill="hold"/>
                                        <p:tgtEl>
                                          <p:spTgt spid="15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iterate>
                                    <p:tmAbs val="0"/>
                                  </p:iterate>
                                  <p:childTnLst>
                                    <p:set>
                                      <p:cBhvr>
                                        <p:cTn id="27" fill="hold"/>
                                        <p:tgtEl>
                                          <p:spTgt spid="154"/>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iterate>
                                    <p:tmAbs val="0"/>
                                  </p:iterate>
                                  <p:childTnLst>
                                    <p:set>
                                      <p:cBhvr>
                                        <p:cTn id="30" fill="hold"/>
                                        <p:tgtEl>
                                          <p:spTgt spid="14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p:tmAbs val="0"/>
                                  </p:iterate>
                                  <p:childTnLst>
                                    <p:set>
                                      <p:cBhvr>
                                        <p:cTn id="34" fill="hold"/>
                                        <p:tgtEl>
                                          <p:spTgt spid="155"/>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grpId="0" nodeType="afterEffect">
                                  <p:stCondLst>
                                    <p:cond delay="0"/>
                                  </p:stCondLst>
                                  <p:iterate>
                                    <p:tmAbs val="0"/>
                                  </p:iterate>
                                  <p:childTnLst>
                                    <p:set>
                                      <p:cBhvr>
                                        <p:cTn id="37" fill="hold"/>
                                        <p:tgtEl>
                                          <p:spTgt spid="148"/>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iterate>
                                    <p:tmAbs val="0"/>
                                  </p:iterate>
                                  <p:childTnLst>
                                    <p:set>
                                      <p:cBhvr>
                                        <p:cTn id="41" fill="hold"/>
                                        <p:tgtEl>
                                          <p:spTgt spid="156"/>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grpId="0" nodeType="afterEffect">
                                  <p:stCondLst>
                                    <p:cond delay="0"/>
                                  </p:stCondLst>
                                  <p:iterate>
                                    <p:tmAbs val="0"/>
                                  </p:iterate>
                                  <p:childTnLst>
                                    <p:set>
                                      <p:cBhvr>
                                        <p:cTn id="44" fill="hold"/>
                                        <p:tgtEl>
                                          <p:spTgt spid="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advAuto="0"/>
      <p:bldP spid="145" grpId="0" animBg="1" advAuto="0"/>
      <p:bldP spid="146" grpId="0" animBg="1" advAuto="0"/>
      <p:bldP spid="147" grpId="0" animBg="1" advAuto="0"/>
      <p:bldP spid="148" grpId="0" animBg="1" advAuto="0"/>
      <p:bldP spid="149" grpId="0" animBg="1" advAuto="0"/>
      <p:bldP spid="151" grpId="0" animBg="1" advAuto="0"/>
      <p:bldP spid="152" grpId="0" animBg="1" advAuto="0"/>
      <p:bldP spid="153" grpId="0" animBg="1" advAuto="0"/>
      <p:bldP spid="154" grpId="0" animBg="1" advAuto="0"/>
      <p:bldP spid="155" grpId="0" animBg="1" advAuto="0"/>
      <p:bldP spid="156"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A3CCEB8B-C8D2-B08E-A391-E44880CA074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77065" y="657625"/>
            <a:ext cx="5693473" cy="4093877"/>
          </a:xfrm>
          <a:prstGeom prst="rect">
            <a:avLst/>
          </a:prstGeom>
        </p:spPr>
      </p:pic>
      <p:grpSp>
        <p:nvGrpSpPr>
          <p:cNvPr id="11" name="Group 10">
            <a:extLst>
              <a:ext uri="{FF2B5EF4-FFF2-40B4-BE49-F238E27FC236}">
                <a16:creationId xmlns:a16="http://schemas.microsoft.com/office/drawing/2014/main" id="{78FD602E-14A9-544F-8677-C95E2E76BD39}"/>
              </a:ext>
            </a:extLst>
          </p:cNvPr>
          <p:cNvGrpSpPr/>
          <p:nvPr/>
        </p:nvGrpSpPr>
        <p:grpSpPr>
          <a:xfrm>
            <a:off x="1216386" y="397684"/>
            <a:ext cx="7721471" cy="4492517"/>
            <a:chOff x="1216386" y="397684"/>
            <a:chExt cx="7721471" cy="4492517"/>
          </a:xfrm>
        </p:grpSpPr>
        <p:sp>
          <p:nvSpPr>
            <p:cNvPr id="7" name="TextBox 99">
              <a:extLst>
                <a:ext uri="{FF2B5EF4-FFF2-40B4-BE49-F238E27FC236}">
                  <a16:creationId xmlns:a16="http://schemas.microsoft.com/office/drawing/2014/main" id="{E1142882-2FFD-3145-ACB1-C96DE5B0302E}"/>
                </a:ext>
              </a:extLst>
            </p:cNvPr>
            <p:cNvSpPr txBox="1"/>
            <p:nvPr/>
          </p:nvSpPr>
          <p:spPr>
            <a:xfrm>
              <a:off x="2813876" y="2187549"/>
              <a:ext cx="1360307" cy="3077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457200">
                <a:defRPr>
                  <a:solidFill>
                    <a:srgbClr val="000000"/>
                  </a:solidFill>
                  <a:latin typeface="+mj-lt"/>
                  <a:ea typeface="+mj-ea"/>
                  <a:cs typeface="+mj-cs"/>
                  <a:sym typeface="Calibri"/>
                </a:defRPr>
              </a:lvl1pPr>
            </a:lstStyle>
            <a:p>
              <a:pPr marL="0" marR="0" lvl="0" indent="0" algn="l"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ea typeface="+mj-ea"/>
                  <a:cs typeface="+mj-cs"/>
                  <a:sym typeface="Calibri"/>
                </a:rPr>
                <a:t>Gaining Access</a:t>
              </a:r>
            </a:p>
          </p:txBody>
        </p:sp>
        <p:sp>
          <p:nvSpPr>
            <p:cNvPr id="16" name="Rectangle 15">
              <a:extLst>
                <a:ext uri="{FF2B5EF4-FFF2-40B4-BE49-F238E27FC236}">
                  <a16:creationId xmlns:a16="http://schemas.microsoft.com/office/drawing/2014/main" id="{4DE8FE27-2E36-6B4C-AA82-97044C6CDAC3}"/>
                </a:ext>
              </a:extLst>
            </p:cNvPr>
            <p:cNvSpPr/>
            <p:nvPr/>
          </p:nvSpPr>
          <p:spPr>
            <a:xfrm>
              <a:off x="7044402" y="2400678"/>
              <a:ext cx="1300948" cy="1371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1" name="TextBox 102">
              <a:extLst>
                <a:ext uri="{FF2B5EF4-FFF2-40B4-BE49-F238E27FC236}">
                  <a16:creationId xmlns:a16="http://schemas.microsoft.com/office/drawing/2014/main" id="{03A6573F-37D6-1344-B6D7-5183CDBC3BE8}"/>
                </a:ext>
              </a:extLst>
            </p:cNvPr>
            <p:cNvSpPr txBox="1"/>
            <p:nvPr/>
          </p:nvSpPr>
          <p:spPr>
            <a:xfrm>
              <a:off x="7021337" y="3291986"/>
              <a:ext cx="1916520" cy="6154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L="0" marR="0" lvl="0"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Growing toward the </a:t>
              </a:r>
            </a:p>
            <a:p>
              <a:pPr marL="0" marR="0" lvl="0"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12 characteristics of </a:t>
              </a:r>
            </a:p>
            <a:p>
              <a:pPr marL="0" marR="0" lvl="0"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a healthy church</a:t>
              </a:r>
              <a:endParaRPr kumimoji="0"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endParaRPr>
            </a:p>
          </p:txBody>
        </p:sp>
        <p:sp>
          <p:nvSpPr>
            <p:cNvPr id="28" name="TextBox 103">
              <a:extLst>
                <a:ext uri="{FF2B5EF4-FFF2-40B4-BE49-F238E27FC236}">
                  <a16:creationId xmlns:a16="http://schemas.microsoft.com/office/drawing/2014/main" id="{42F56FAF-C035-9C45-96BE-D8E2082EC30E}"/>
                </a:ext>
              </a:extLst>
            </p:cNvPr>
            <p:cNvSpPr txBox="1"/>
            <p:nvPr/>
          </p:nvSpPr>
          <p:spPr>
            <a:xfrm>
              <a:off x="2738041" y="3971571"/>
              <a:ext cx="2650319" cy="4430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0" marR="0" lvl="1"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Helping the church </a:t>
              </a:r>
            </a:p>
            <a:p>
              <a:pPr marL="0" marR="0" lvl="1"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embrace God’s mission</a:t>
              </a:r>
            </a:p>
          </p:txBody>
        </p:sp>
        <p:sp>
          <p:nvSpPr>
            <p:cNvPr id="29" name="TextBox 104">
              <a:extLst>
                <a:ext uri="{FF2B5EF4-FFF2-40B4-BE49-F238E27FC236}">
                  <a16:creationId xmlns:a16="http://schemas.microsoft.com/office/drawing/2014/main" id="{45F990B4-7AE5-F34D-93DC-2908028BF596}"/>
                </a:ext>
              </a:extLst>
            </p:cNvPr>
            <p:cNvSpPr txBox="1"/>
            <p:nvPr/>
          </p:nvSpPr>
          <p:spPr>
            <a:xfrm>
              <a:off x="5207894" y="4603969"/>
              <a:ext cx="3643515" cy="2862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defTabSz="457200">
                <a:lnSpc>
                  <a:spcPct val="90000"/>
                </a:lnSpc>
                <a:defRPr>
                  <a:solidFill>
                    <a:srgbClr val="000000"/>
                  </a:solidFill>
                  <a:latin typeface="+mj-lt"/>
                  <a:ea typeface="+mj-ea"/>
                  <a:cs typeface="+mj-cs"/>
                  <a:sym typeface="Calibri"/>
                </a:defRPr>
              </a:lvl1pPr>
            </a:lstStyle>
            <a:p>
              <a:pPr marL="0" marR="0" lvl="0" indent="0" algn="l" defTabSz="457200" rtl="0" eaLnBrk="1" fontAlgn="auto" latinLnBrk="0" hangingPunct="1">
                <a:lnSpc>
                  <a:spcPct val="9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ea typeface="+mj-ea"/>
                  <a:cs typeface="+mj-cs"/>
                  <a:sym typeface="Calibri"/>
                </a:rPr>
                <a:t>Preparing God-called Leaders</a:t>
              </a:r>
            </a:p>
          </p:txBody>
        </p:sp>
        <p:sp>
          <p:nvSpPr>
            <p:cNvPr id="5" name="Rectangle 4">
              <a:extLst>
                <a:ext uri="{FF2B5EF4-FFF2-40B4-BE49-F238E27FC236}">
                  <a16:creationId xmlns:a16="http://schemas.microsoft.com/office/drawing/2014/main" id="{84C19DF8-7B79-AA46-94D0-289050F3A3DA}"/>
                </a:ext>
              </a:extLst>
            </p:cNvPr>
            <p:cNvSpPr/>
            <p:nvPr/>
          </p:nvSpPr>
          <p:spPr>
            <a:xfrm>
              <a:off x="1216386" y="2164639"/>
              <a:ext cx="693360" cy="281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4" name="TextBox 3">
              <a:extLst>
                <a:ext uri="{FF2B5EF4-FFF2-40B4-BE49-F238E27FC236}">
                  <a16:creationId xmlns:a16="http://schemas.microsoft.com/office/drawing/2014/main" id="{0DB3533C-E4A5-EB41-8BC1-355348A97DD2}"/>
                </a:ext>
              </a:extLst>
            </p:cNvPr>
            <p:cNvSpPr txBox="1"/>
            <p:nvPr/>
          </p:nvSpPr>
          <p:spPr>
            <a:xfrm>
              <a:off x="2770308" y="1899186"/>
              <a:ext cx="77457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Entry</a:t>
              </a:r>
            </a:p>
          </p:txBody>
        </p:sp>
        <p:sp>
          <p:nvSpPr>
            <p:cNvPr id="32" name="Rectangle 31">
              <a:extLst>
                <a:ext uri="{FF2B5EF4-FFF2-40B4-BE49-F238E27FC236}">
                  <a16:creationId xmlns:a16="http://schemas.microsoft.com/office/drawing/2014/main" id="{63FC84F4-FDF4-024B-9948-6C86BC5D9FB3}"/>
                </a:ext>
              </a:extLst>
            </p:cNvPr>
            <p:cNvSpPr/>
            <p:nvPr/>
          </p:nvSpPr>
          <p:spPr>
            <a:xfrm>
              <a:off x="1244944" y="2918834"/>
              <a:ext cx="1300948" cy="50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33" name="TextBox 32">
              <a:extLst>
                <a:ext uri="{FF2B5EF4-FFF2-40B4-BE49-F238E27FC236}">
                  <a16:creationId xmlns:a16="http://schemas.microsoft.com/office/drawing/2014/main" id="{2ABF3185-F7CE-1B44-BC3A-38B2BE5D0B6C}"/>
                </a:ext>
              </a:extLst>
            </p:cNvPr>
            <p:cNvSpPr txBox="1"/>
            <p:nvPr/>
          </p:nvSpPr>
          <p:spPr>
            <a:xfrm>
              <a:off x="2668921" y="3390122"/>
              <a:ext cx="1467068"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Exit to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Partnership</a:t>
              </a:r>
            </a:p>
          </p:txBody>
        </p:sp>
        <p:sp>
          <p:nvSpPr>
            <p:cNvPr id="34" name="TextBox 33">
              <a:extLst>
                <a:ext uri="{FF2B5EF4-FFF2-40B4-BE49-F238E27FC236}">
                  <a16:creationId xmlns:a16="http://schemas.microsoft.com/office/drawing/2014/main" id="{0EA7E4C4-3816-3A40-9FBF-8F9BD0B7DDA5}"/>
                </a:ext>
              </a:extLst>
            </p:cNvPr>
            <p:cNvSpPr txBox="1"/>
            <p:nvPr/>
          </p:nvSpPr>
          <p:spPr>
            <a:xfrm>
              <a:off x="5080332" y="397684"/>
              <a:ext cx="146706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Evangelism</a:t>
              </a:r>
            </a:p>
          </p:txBody>
        </p:sp>
        <p:sp>
          <p:nvSpPr>
            <p:cNvPr id="37" name="TextBox 36">
              <a:extLst>
                <a:ext uri="{FF2B5EF4-FFF2-40B4-BE49-F238E27FC236}">
                  <a16:creationId xmlns:a16="http://schemas.microsoft.com/office/drawing/2014/main" id="{AA149BDA-20E6-F743-91EB-AB7F0A4736BC}"/>
                </a:ext>
              </a:extLst>
            </p:cNvPr>
            <p:cNvSpPr txBox="1"/>
            <p:nvPr/>
          </p:nvSpPr>
          <p:spPr>
            <a:xfrm>
              <a:off x="6882606" y="1542051"/>
              <a:ext cx="154401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Discipleship</a:t>
              </a:r>
            </a:p>
          </p:txBody>
        </p:sp>
        <p:sp>
          <p:nvSpPr>
            <p:cNvPr id="38" name="TextBox 37">
              <a:extLst>
                <a:ext uri="{FF2B5EF4-FFF2-40B4-BE49-F238E27FC236}">
                  <a16:creationId xmlns:a16="http://schemas.microsoft.com/office/drawing/2014/main" id="{6E6FC8B8-5CCC-4648-A6C7-C9F7EA5C30A7}"/>
                </a:ext>
              </a:extLst>
            </p:cNvPr>
            <p:cNvSpPr txBox="1"/>
            <p:nvPr/>
          </p:nvSpPr>
          <p:spPr>
            <a:xfrm>
              <a:off x="6964065" y="2722359"/>
              <a:ext cx="189026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Healthy Church</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Formation</a:t>
              </a:r>
              <a:endParaRPr kumimoji="0" lang="en-US" sz="16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endParaRPr>
            </a:p>
          </p:txBody>
        </p:sp>
        <p:sp>
          <p:nvSpPr>
            <p:cNvPr id="39" name="TextBox 38">
              <a:extLst>
                <a:ext uri="{FF2B5EF4-FFF2-40B4-BE49-F238E27FC236}">
                  <a16:creationId xmlns:a16="http://schemas.microsoft.com/office/drawing/2014/main" id="{37C94A7C-E856-D645-8AC4-B9945E41F9B6}"/>
                </a:ext>
              </a:extLst>
            </p:cNvPr>
            <p:cNvSpPr txBox="1"/>
            <p:nvPr/>
          </p:nvSpPr>
          <p:spPr>
            <a:xfrm>
              <a:off x="5150590" y="4322428"/>
              <a:ext cx="292900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Leadership Development</a:t>
              </a:r>
            </a:p>
          </p:txBody>
        </p:sp>
        <p:sp>
          <p:nvSpPr>
            <p:cNvPr id="12" name="TextBox 101">
              <a:extLst>
                <a:ext uri="{FF2B5EF4-FFF2-40B4-BE49-F238E27FC236}">
                  <a16:creationId xmlns:a16="http://schemas.microsoft.com/office/drawing/2014/main" id="{38FD1FC1-F90C-184D-87CF-034EB62B6AE4}"/>
                </a:ext>
              </a:extLst>
            </p:cNvPr>
            <p:cNvSpPr txBox="1"/>
            <p:nvPr/>
          </p:nvSpPr>
          <p:spPr>
            <a:xfrm>
              <a:off x="6954087" y="1844075"/>
              <a:ext cx="1834156" cy="4430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L="0" marR="0" lvl="0"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Short &amp; Long-term </a:t>
              </a:r>
            </a:p>
            <a:p>
              <a:pPr marL="0" marR="0" lvl="0"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Discipleship plans</a:t>
              </a:r>
            </a:p>
          </p:txBody>
        </p:sp>
        <p:sp>
          <p:nvSpPr>
            <p:cNvPr id="8" name="TextBox 100">
              <a:extLst>
                <a:ext uri="{FF2B5EF4-FFF2-40B4-BE49-F238E27FC236}">
                  <a16:creationId xmlns:a16="http://schemas.microsoft.com/office/drawing/2014/main" id="{38B083C2-A2B9-D948-9BB8-1B59BE1F6031}"/>
                </a:ext>
              </a:extLst>
            </p:cNvPr>
            <p:cNvSpPr txBox="1"/>
            <p:nvPr/>
          </p:nvSpPr>
          <p:spPr>
            <a:xfrm>
              <a:off x="5127502" y="644106"/>
              <a:ext cx="2347757" cy="3077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457200">
                <a:defRPr>
                  <a:solidFill>
                    <a:srgbClr val="000000"/>
                  </a:solidFill>
                  <a:latin typeface="+mj-lt"/>
                  <a:ea typeface="+mj-ea"/>
                  <a:cs typeface="+mj-cs"/>
                  <a:sym typeface="Calibri"/>
                </a:defRPr>
              </a:lvl1pPr>
            </a:lstStyle>
            <a:p>
              <a:pPr marL="0" marR="0" lvl="0" indent="0" algn="l"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ea typeface="+mj-ea"/>
                  <a:cs typeface="+mj-cs"/>
                  <a:sym typeface="Calibri"/>
                </a:rPr>
                <a:t>Communicating the gospel</a:t>
              </a:r>
            </a:p>
          </p:txBody>
        </p:sp>
      </p:grpSp>
      <p:sp>
        <p:nvSpPr>
          <p:cNvPr id="36" name="TextBox 35">
            <a:extLst>
              <a:ext uri="{FF2B5EF4-FFF2-40B4-BE49-F238E27FC236}">
                <a16:creationId xmlns:a16="http://schemas.microsoft.com/office/drawing/2014/main" id="{EA2BD8C9-5CFD-1736-CC9C-7F47FFCB97FD}"/>
              </a:ext>
            </a:extLst>
          </p:cNvPr>
          <p:cNvSpPr txBox="1"/>
          <p:nvPr/>
        </p:nvSpPr>
        <p:spPr>
          <a:xfrm>
            <a:off x="100302" y="248841"/>
            <a:ext cx="6147883"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THE MISSIONARY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TASK</a:t>
            </a:r>
          </a:p>
        </p:txBody>
      </p:sp>
      <p:cxnSp>
        <p:nvCxnSpPr>
          <p:cNvPr id="40" name="Straight Connector 39">
            <a:extLst>
              <a:ext uri="{FF2B5EF4-FFF2-40B4-BE49-F238E27FC236}">
                <a16:creationId xmlns:a16="http://schemas.microsoft.com/office/drawing/2014/main" id="{10CC1B1D-FB4A-B54D-395E-AA2CCD38354B}"/>
              </a:ext>
            </a:extLst>
          </p:cNvPr>
          <p:cNvCxnSpPr>
            <a:cxnSpLocks/>
          </p:cNvCxnSpPr>
          <p:nvPr/>
        </p:nvCxnSpPr>
        <p:spPr>
          <a:xfrm>
            <a:off x="0" y="839542"/>
            <a:ext cx="4098471" cy="0"/>
          </a:xfrm>
          <a:prstGeom prst="line">
            <a:avLst/>
          </a:prstGeom>
          <a:ln w="25400">
            <a:solidFill>
              <a:srgbClr val="F0D44D"/>
            </a:solidFill>
          </a:ln>
        </p:spPr>
        <p:style>
          <a:lnRef idx="1">
            <a:schemeClr val="accent1"/>
          </a:lnRef>
          <a:fillRef idx="0">
            <a:schemeClr val="accent1"/>
          </a:fillRef>
          <a:effectRef idx="0">
            <a:schemeClr val="accent1"/>
          </a:effectRef>
          <a:fontRef idx="minor">
            <a:schemeClr val="tx1"/>
          </a:fontRef>
        </p:style>
      </p:cxnSp>
      <p:sp>
        <p:nvSpPr>
          <p:cNvPr id="2" name="TextBox 100">
            <a:extLst>
              <a:ext uri="{FF2B5EF4-FFF2-40B4-BE49-F238E27FC236}">
                <a16:creationId xmlns:a16="http://schemas.microsoft.com/office/drawing/2014/main" id="{7754D730-9E31-1F6B-4043-371303BB7EBF}"/>
              </a:ext>
            </a:extLst>
          </p:cNvPr>
          <p:cNvSpPr txBox="1"/>
          <p:nvPr/>
        </p:nvSpPr>
        <p:spPr>
          <a:xfrm>
            <a:off x="4926526" y="2287145"/>
            <a:ext cx="979170" cy="772795"/>
          </a:xfrm>
          <a:prstGeom prst="rect">
            <a:avLst/>
          </a:prstGeom>
          <a:ln w="12700">
            <a:miter lim="400000"/>
          </a:ln>
          <a:extLst>
            <a:ext uri="{C572A759-6A51-4108-AA02-DFA0A04FC94B}">
              <ma14:wrappingTextBoxFlag xmlns:lc="http://schemas.openxmlformats.org/drawingml/2006/lockedCanvas" xmlns="" xmlns:a14="http://schemas.microsoft.com/office/drawing/2010/main" xmlns:ma14="http://schemas.microsoft.com/office/mac/drawingml/2011/main" xmlns:w="http://schemas.openxmlformats.org/wordprocessingml/2006/main" xmlns:w10="urn:schemas-microsoft-com:office:word" xmlns:v="urn:schemas-microsoft-com:vml" xmlns:o="urn:schemas-microsoft-com:office:offic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sdtdh="http://schemas.microsoft.com/office/word/2020/wordml/sdtdatahash" xmlns:w16="http://schemas.microsoft.com/office/word/2018/wordml" xmlns:w16cid="http://schemas.microsoft.com/office/word/2016/wordml/cid" xmlns:w16cex="http://schemas.microsoft.com/office/word/2018/wordml/cex"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oel="http://schemas.microsoft.com/office/2019/extlst"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val="1"/>
            </a:ext>
          </a:extLst>
        </p:spPr>
        <p:txBody>
          <a:bodyPr wrap="square" lIns="45719" rIns="45719">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237C93"/>
                </a:solidFill>
                <a:effectLst/>
                <a:uLnTx/>
                <a:uFillTx/>
                <a:latin typeface="Azo Sans" panose="020B0603030303020204" pitchFamily="34" charset="77"/>
                <a:ea typeface="Arial" panose="020B0604020202020204" pitchFamily="34" charset="0"/>
                <a:cs typeface="Arial" panose="020B0604020202020204" pitchFamily="34" charset="0"/>
                <a:sym typeface="Arial"/>
              </a:rPr>
              <a:t>Abide in</a:t>
            </a:r>
            <a:endParaRPr kumimoji="0" lang="en-US" sz="12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237C93"/>
                </a:solidFill>
                <a:effectLst/>
                <a:uLnTx/>
                <a:uFillTx/>
                <a:latin typeface="Azo Sans" panose="020B0603030303020204" pitchFamily="34" charset="77"/>
                <a:ea typeface="Arial" panose="020B0604020202020204" pitchFamily="34" charset="0"/>
                <a:cs typeface="Arial" panose="020B0604020202020204" pitchFamily="34" charset="0"/>
                <a:sym typeface="Arial"/>
              </a:rPr>
              <a:t>Christ</a:t>
            </a:r>
            <a:endParaRPr kumimoji="0" lang="en-US" sz="12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3" name="Straight Connector 2">
            <a:extLst>
              <a:ext uri="{FF2B5EF4-FFF2-40B4-BE49-F238E27FC236}">
                <a16:creationId xmlns:a16="http://schemas.microsoft.com/office/drawing/2014/main" id="{3B01E49E-6B9B-8C39-7DBB-A4B00935C2C5}"/>
              </a:ext>
            </a:extLst>
          </p:cNvPr>
          <p:cNvCxnSpPr>
            <a:cxnSpLocks/>
          </p:cNvCxnSpPr>
          <p:nvPr/>
        </p:nvCxnSpPr>
        <p:spPr>
          <a:xfrm>
            <a:off x="5050986" y="2285875"/>
            <a:ext cx="783590" cy="0"/>
          </a:xfrm>
          <a:prstGeom prst="line">
            <a:avLst/>
          </a:prstGeom>
          <a:ln w="19050">
            <a:solidFill>
              <a:srgbClr val="1C355D"/>
            </a:solidFill>
          </a:ln>
        </p:spPr>
        <p:style>
          <a:lnRef idx="3">
            <a:schemeClr val="accent5"/>
          </a:lnRef>
          <a:fillRef idx="0">
            <a:schemeClr val="accent5"/>
          </a:fillRef>
          <a:effectRef idx="2">
            <a:schemeClr val="accent5"/>
          </a:effectRef>
          <a:fontRef idx="minor">
            <a:schemeClr val="tx1"/>
          </a:fontRef>
        </p:style>
      </p:cxnSp>
      <p:cxnSp>
        <p:nvCxnSpPr>
          <p:cNvPr id="6" name="Straight Connector 5">
            <a:extLst>
              <a:ext uri="{FF2B5EF4-FFF2-40B4-BE49-F238E27FC236}">
                <a16:creationId xmlns:a16="http://schemas.microsoft.com/office/drawing/2014/main" id="{AAF63512-C4DF-4C52-2EB7-DC3FEFE4A6BF}"/>
              </a:ext>
            </a:extLst>
          </p:cNvPr>
          <p:cNvCxnSpPr>
            <a:cxnSpLocks/>
          </p:cNvCxnSpPr>
          <p:nvPr/>
        </p:nvCxnSpPr>
        <p:spPr>
          <a:xfrm>
            <a:off x="5050986" y="2818005"/>
            <a:ext cx="791845" cy="0"/>
          </a:xfrm>
          <a:prstGeom prst="line">
            <a:avLst/>
          </a:prstGeom>
          <a:ln w="19050">
            <a:solidFill>
              <a:srgbClr val="1C355D"/>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661819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FC3F22B1-36A4-F8C8-0734-D334EBB848A0}"/>
              </a:ext>
            </a:extLst>
          </p:cNvPr>
          <p:cNvSpPr/>
          <p:nvPr/>
        </p:nvSpPr>
        <p:spPr>
          <a:xfrm>
            <a:off x="4798243" y="2083324"/>
            <a:ext cx="1300948" cy="9038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a:extLst>
              <a:ext uri="{FF2B5EF4-FFF2-40B4-BE49-F238E27FC236}">
                <a16:creationId xmlns:a16="http://schemas.microsoft.com/office/drawing/2014/main" id="{A3CCEB8B-C8D2-B08E-A391-E44880CA074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77065" y="657625"/>
            <a:ext cx="5693473" cy="4093877"/>
          </a:xfrm>
          <a:prstGeom prst="rect">
            <a:avLst/>
          </a:prstGeom>
        </p:spPr>
      </p:pic>
      <p:grpSp>
        <p:nvGrpSpPr>
          <p:cNvPr id="11" name="Group 10">
            <a:extLst>
              <a:ext uri="{FF2B5EF4-FFF2-40B4-BE49-F238E27FC236}">
                <a16:creationId xmlns:a16="http://schemas.microsoft.com/office/drawing/2014/main" id="{78FD602E-14A9-544F-8677-C95E2E76BD39}"/>
              </a:ext>
            </a:extLst>
          </p:cNvPr>
          <p:cNvGrpSpPr/>
          <p:nvPr/>
        </p:nvGrpSpPr>
        <p:grpSpPr>
          <a:xfrm>
            <a:off x="1216386" y="397684"/>
            <a:ext cx="7721471" cy="4492517"/>
            <a:chOff x="1216386" y="397684"/>
            <a:chExt cx="7721471" cy="4492517"/>
          </a:xfrm>
        </p:grpSpPr>
        <p:sp>
          <p:nvSpPr>
            <p:cNvPr id="7" name="TextBox 99">
              <a:extLst>
                <a:ext uri="{FF2B5EF4-FFF2-40B4-BE49-F238E27FC236}">
                  <a16:creationId xmlns:a16="http://schemas.microsoft.com/office/drawing/2014/main" id="{E1142882-2FFD-3145-ACB1-C96DE5B0302E}"/>
                </a:ext>
              </a:extLst>
            </p:cNvPr>
            <p:cNvSpPr txBox="1"/>
            <p:nvPr/>
          </p:nvSpPr>
          <p:spPr>
            <a:xfrm>
              <a:off x="2813876" y="2187549"/>
              <a:ext cx="1360307"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defTabSz="457200">
                <a:defRPr>
                  <a:solidFill>
                    <a:srgbClr val="000000"/>
                  </a:solidFill>
                  <a:latin typeface="+mj-lt"/>
                  <a:ea typeface="+mj-ea"/>
                  <a:cs typeface="+mj-cs"/>
                  <a:sym typeface="Calibri"/>
                </a:defRPr>
              </a:lvl1pPr>
            </a:lstStyle>
            <a:p>
              <a:pPr marL="0" marR="0" lvl="0" indent="0" algn="l"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ea typeface="+mj-ea"/>
                  <a:cs typeface="+mj-cs"/>
                  <a:sym typeface="Calibri"/>
                </a:rPr>
                <a:t>Gaining Access</a:t>
              </a:r>
            </a:p>
          </p:txBody>
        </p:sp>
        <p:sp>
          <p:nvSpPr>
            <p:cNvPr id="16" name="Rectangle 15">
              <a:extLst>
                <a:ext uri="{FF2B5EF4-FFF2-40B4-BE49-F238E27FC236}">
                  <a16:creationId xmlns:a16="http://schemas.microsoft.com/office/drawing/2014/main" id="{4DE8FE27-2E36-6B4C-AA82-97044C6CDAC3}"/>
                </a:ext>
              </a:extLst>
            </p:cNvPr>
            <p:cNvSpPr/>
            <p:nvPr/>
          </p:nvSpPr>
          <p:spPr>
            <a:xfrm>
              <a:off x="7044402" y="2400678"/>
              <a:ext cx="1300948" cy="1371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1" name="TextBox 102">
              <a:extLst>
                <a:ext uri="{FF2B5EF4-FFF2-40B4-BE49-F238E27FC236}">
                  <a16:creationId xmlns:a16="http://schemas.microsoft.com/office/drawing/2014/main" id="{03A6573F-37D6-1344-B6D7-5183CDBC3BE8}"/>
                </a:ext>
              </a:extLst>
            </p:cNvPr>
            <p:cNvSpPr txBox="1"/>
            <p:nvPr/>
          </p:nvSpPr>
          <p:spPr>
            <a:xfrm>
              <a:off x="7021337" y="3291986"/>
              <a:ext cx="1916520" cy="6154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0" marR="0" lvl="0"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Growing toward the </a:t>
              </a:r>
            </a:p>
            <a:p>
              <a:pPr marL="0" marR="0" lvl="0"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12 characteristics of </a:t>
              </a:r>
            </a:p>
            <a:p>
              <a:pPr marL="0" marR="0" lvl="0"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a healthy church</a:t>
              </a:r>
              <a:endParaRPr kumimoji="0"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endParaRPr>
            </a:p>
          </p:txBody>
        </p:sp>
        <p:sp>
          <p:nvSpPr>
            <p:cNvPr id="28" name="TextBox 103">
              <a:extLst>
                <a:ext uri="{FF2B5EF4-FFF2-40B4-BE49-F238E27FC236}">
                  <a16:creationId xmlns:a16="http://schemas.microsoft.com/office/drawing/2014/main" id="{42F56FAF-C035-9C45-96BE-D8E2082EC30E}"/>
                </a:ext>
              </a:extLst>
            </p:cNvPr>
            <p:cNvSpPr txBox="1"/>
            <p:nvPr/>
          </p:nvSpPr>
          <p:spPr>
            <a:xfrm>
              <a:off x="2738041" y="3971571"/>
              <a:ext cx="2650319" cy="4430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0" marR="0" lvl="1"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Helping the church </a:t>
              </a:r>
            </a:p>
            <a:p>
              <a:pPr marL="0" marR="0" lvl="1"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embrace God’s mission</a:t>
              </a:r>
            </a:p>
          </p:txBody>
        </p:sp>
        <p:sp>
          <p:nvSpPr>
            <p:cNvPr id="29" name="TextBox 104">
              <a:extLst>
                <a:ext uri="{FF2B5EF4-FFF2-40B4-BE49-F238E27FC236}">
                  <a16:creationId xmlns:a16="http://schemas.microsoft.com/office/drawing/2014/main" id="{45F990B4-7AE5-F34D-93DC-2908028BF596}"/>
                </a:ext>
              </a:extLst>
            </p:cNvPr>
            <p:cNvSpPr txBox="1"/>
            <p:nvPr/>
          </p:nvSpPr>
          <p:spPr>
            <a:xfrm>
              <a:off x="5207894" y="4603969"/>
              <a:ext cx="3643515" cy="2862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defTabSz="457200">
                <a:lnSpc>
                  <a:spcPct val="90000"/>
                </a:lnSpc>
                <a:defRPr>
                  <a:solidFill>
                    <a:srgbClr val="000000"/>
                  </a:solidFill>
                  <a:latin typeface="+mj-lt"/>
                  <a:ea typeface="+mj-ea"/>
                  <a:cs typeface="+mj-cs"/>
                  <a:sym typeface="Calibri"/>
                </a:defRPr>
              </a:lvl1pPr>
            </a:lstStyle>
            <a:p>
              <a:pPr marL="0" marR="0" lvl="0" indent="0" algn="l" defTabSz="457200" rtl="0" eaLnBrk="1" fontAlgn="auto" latinLnBrk="0" hangingPunct="1">
                <a:lnSpc>
                  <a:spcPct val="9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ea typeface="+mj-ea"/>
                  <a:cs typeface="+mj-cs"/>
                  <a:sym typeface="Calibri"/>
                </a:rPr>
                <a:t>Preparing God-called Leaders</a:t>
              </a:r>
            </a:p>
          </p:txBody>
        </p:sp>
        <p:sp>
          <p:nvSpPr>
            <p:cNvPr id="5" name="Rectangle 4">
              <a:extLst>
                <a:ext uri="{FF2B5EF4-FFF2-40B4-BE49-F238E27FC236}">
                  <a16:creationId xmlns:a16="http://schemas.microsoft.com/office/drawing/2014/main" id="{84C19DF8-7B79-AA46-94D0-289050F3A3DA}"/>
                </a:ext>
              </a:extLst>
            </p:cNvPr>
            <p:cNvSpPr/>
            <p:nvPr/>
          </p:nvSpPr>
          <p:spPr>
            <a:xfrm>
              <a:off x="1216386" y="2164639"/>
              <a:ext cx="693360" cy="281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4" name="TextBox 3">
              <a:extLst>
                <a:ext uri="{FF2B5EF4-FFF2-40B4-BE49-F238E27FC236}">
                  <a16:creationId xmlns:a16="http://schemas.microsoft.com/office/drawing/2014/main" id="{0DB3533C-E4A5-EB41-8BC1-355348A97DD2}"/>
                </a:ext>
              </a:extLst>
            </p:cNvPr>
            <p:cNvSpPr txBox="1"/>
            <p:nvPr/>
          </p:nvSpPr>
          <p:spPr>
            <a:xfrm>
              <a:off x="2770308" y="1899186"/>
              <a:ext cx="77457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Entry</a:t>
              </a:r>
            </a:p>
          </p:txBody>
        </p:sp>
        <p:sp>
          <p:nvSpPr>
            <p:cNvPr id="32" name="Rectangle 31">
              <a:extLst>
                <a:ext uri="{FF2B5EF4-FFF2-40B4-BE49-F238E27FC236}">
                  <a16:creationId xmlns:a16="http://schemas.microsoft.com/office/drawing/2014/main" id="{63FC84F4-FDF4-024B-9948-6C86BC5D9FB3}"/>
                </a:ext>
              </a:extLst>
            </p:cNvPr>
            <p:cNvSpPr/>
            <p:nvPr/>
          </p:nvSpPr>
          <p:spPr>
            <a:xfrm>
              <a:off x="1244944" y="2918834"/>
              <a:ext cx="1300948" cy="50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33" name="TextBox 32">
              <a:extLst>
                <a:ext uri="{FF2B5EF4-FFF2-40B4-BE49-F238E27FC236}">
                  <a16:creationId xmlns:a16="http://schemas.microsoft.com/office/drawing/2014/main" id="{2ABF3185-F7CE-1B44-BC3A-38B2BE5D0B6C}"/>
                </a:ext>
              </a:extLst>
            </p:cNvPr>
            <p:cNvSpPr txBox="1"/>
            <p:nvPr/>
          </p:nvSpPr>
          <p:spPr>
            <a:xfrm>
              <a:off x="2668921" y="3390122"/>
              <a:ext cx="1467068"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Exit to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Partnership</a:t>
              </a:r>
            </a:p>
          </p:txBody>
        </p:sp>
        <p:sp>
          <p:nvSpPr>
            <p:cNvPr id="34" name="TextBox 33">
              <a:extLst>
                <a:ext uri="{FF2B5EF4-FFF2-40B4-BE49-F238E27FC236}">
                  <a16:creationId xmlns:a16="http://schemas.microsoft.com/office/drawing/2014/main" id="{0EA7E4C4-3816-3A40-9FBF-8F9BD0B7DDA5}"/>
                </a:ext>
              </a:extLst>
            </p:cNvPr>
            <p:cNvSpPr txBox="1"/>
            <p:nvPr/>
          </p:nvSpPr>
          <p:spPr>
            <a:xfrm>
              <a:off x="5080332" y="397684"/>
              <a:ext cx="146706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Evangelism</a:t>
              </a:r>
            </a:p>
          </p:txBody>
        </p:sp>
        <p:sp>
          <p:nvSpPr>
            <p:cNvPr id="37" name="TextBox 36">
              <a:extLst>
                <a:ext uri="{FF2B5EF4-FFF2-40B4-BE49-F238E27FC236}">
                  <a16:creationId xmlns:a16="http://schemas.microsoft.com/office/drawing/2014/main" id="{AA149BDA-20E6-F743-91EB-AB7F0A4736BC}"/>
                </a:ext>
              </a:extLst>
            </p:cNvPr>
            <p:cNvSpPr txBox="1"/>
            <p:nvPr/>
          </p:nvSpPr>
          <p:spPr>
            <a:xfrm>
              <a:off x="6882606" y="1542051"/>
              <a:ext cx="154401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Discipleship</a:t>
              </a:r>
            </a:p>
          </p:txBody>
        </p:sp>
        <p:sp>
          <p:nvSpPr>
            <p:cNvPr id="38" name="TextBox 37">
              <a:extLst>
                <a:ext uri="{FF2B5EF4-FFF2-40B4-BE49-F238E27FC236}">
                  <a16:creationId xmlns:a16="http://schemas.microsoft.com/office/drawing/2014/main" id="{6E6FC8B8-5CCC-4648-A6C7-C9F7EA5C30A7}"/>
                </a:ext>
              </a:extLst>
            </p:cNvPr>
            <p:cNvSpPr txBox="1"/>
            <p:nvPr/>
          </p:nvSpPr>
          <p:spPr>
            <a:xfrm>
              <a:off x="6964065" y="2722359"/>
              <a:ext cx="189026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Healthy Church</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Formation</a:t>
              </a:r>
              <a:endParaRPr kumimoji="0" lang="en-US" sz="16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endParaRPr>
            </a:p>
          </p:txBody>
        </p:sp>
        <p:sp>
          <p:nvSpPr>
            <p:cNvPr id="39" name="TextBox 38">
              <a:extLst>
                <a:ext uri="{FF2B5EF4-FFF2-40B4-BE49-F238E27FC236}">
                  <a16:creationId xmlns:a16="http://schemas.microsoft.com/office/drawing/2014/main" id="{37C94A7C-E856-D645-8AC4-B9945E41F9B6}"/>
                </a:ext>
              </a:extLst>
            </p:cNvPr>
            <p:cNvSpPr txBox="1"/>
            <p:nvPr/>
          </p:nvSpPr>
          <p:spPr>
            <a:xfrm>
              <a:off x="5150590" y="4322428"/>
              <a:ext cx="292900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Leadership Development</a:t>
              </a:r>
            </a:p>
          </p:txBody>
        </p:sp>
        <p:sp>
          <p:nvSpPr>
            <p:cNvPr id="12" name="TextBox 101">
              <a:extLst>
                <a:ext uri="{FF2B5EF4-FFF2-40B4-BE49-F238E27FC236}">
                  <a16:creationId xmlns:a16="http://schemas.microsoft.com/office/drawing/2014/main" id="{38FD1FC1-F90C-184D-87CF-034EB62B6AE4}"/>
                </a:ext>
              </a:extLst>
            </p:cNvPr>
            <p:cNvSpPr txBox="1"/>
            <p:nvPr/>
          </p:nvSpPr>
          <p:spPr>
            <a:xfrm>
              <a:off x="6954087" y="1844075"/>
              <a:ext cx="1834156" cy="4430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0" marR="0" lvl="0"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Short &amp; Long-term </a:t>
              </a:r>
            </a:p>
            <a:p>
              <a:pPr marL="0" marR="0" lvl="0" indent="0" algn="l" defTabSz="457200" rtl="0" eaLnBrk="1" fontAlgn="auto" latinLnBrk="0" hangingPunct="1">
                <a:lnSpc>
                  <a:spcPct val="80000"/>
                </a:lnSpc>
                <a:spcBef>
                  <a:spcPts val="0"/>
                </a:spcBef>
                <a:spcAft>
                  <a:spcPts val="0"/>
                </a:spcAft>
                <a:buClr>
                  <a:srgbClr val="000000"/>
                </a:buClr>
                <a:buSzTx/>
                <a:buFont typeface="Arial"/>
                <a:buNone/>
                <a:tabLst/>
                <a:defRPr>
                  <a:solidFill>
                    <a:srgbClr val="000000"/>
                  </a:solidFill>
                  <a:latin typeface="+mj-lt"/>
                  <a:ea typeface="+mj-ea"/>
                  <a:cs typeface="+mj-cs"/>
                  <a:sym typeface="Calibri"/>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cs typeface="Arial"/>
                  <a:sym typeface="Calibri"/>
                </a:rPr>
                <a:t>Discipleship plans</a:t>
              </a:r>
            </a:p>
          </p:txBody>
        </p:sp>
        <p:sp>
          <p:nvSpPr>
            <p:cNvPr id="8" name="TextBox 100">
              <a:extLst>
                <a:ext uri="{FF2B5EF4-FFF2-40B4-BE49-F238E27FC236}">
                  <a16:creationId xmlns:a16="http://schemas.microsoft.com/office/drawing/2014/main" id="{38B083C2-A2B9-D948-9BB8-1B59BE1F6031}"/>
                </a:ext>
              </a:extLst>
            </p:cNvPr>
            <p:cNvSpPr txBox="1"/>
            <p:nvPr/>
          </p:nvSpPr>
          <p:spPr>
            <a:xfrm>
              <a:off x="5127502" y="644106"/>
              <a:ext cx="2347757"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defTabSz="457200">
                <a:defRPr>
                  <a:solidFill>
                    <a:srgbClr val="000000"/>
                  </a:solidFill>
                  <a:latin typeface="+mj-lt"/>
                  <a:ea typeface="+mj-ea"/>
                  <a:cs typeface="+mj-cs"/>
                  <a:sym typeface="Calibri"/>
                </a:defRPr>
              </a:lvl1pPr>
            </a:lstStyle>
            <a:p>
              <a:pPr marL="0" marR="0" lvl="0" indent="0" algn="l"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1B355D"/>
                  </a:solidFill>
                  <a:effectLst/>
                  <a:uLnTx/>
                  <a:uFillTx/>
                  <a:latin typeface="Azo Sans" panose="020B0603030303020204" pitchFamily="34" charset="77"/>
                  <a:ea typeface="+mj-ea"/>
                  <a:cs typeface="+mj-cs"/>
                  <a:sym typeface="Calibri"/>
                </a:rPr>
                <a:t>Communicating the gospel</a:t>
              </a:r>
            </a:p>
          </p:txBody>
        </p:sp>
      </p:grpSp>
      <p:sp>
        <p:nvSpPr>
          <p:cNvPr id="36" name="TextBox 35">
            <a:extLst>
              <a:ext uri="{FF2B5EF4-FFF2-40B4-BE49-F238E27FC236}">
                <a16:creationId xmlns:a16="http://schemas.microsoft.com/office/drawing/2014/main" id="{EA2BD8C9-5CFD-1736-CC9C-7F47FFCB97FD}"/>
              </a:ext>
            </a:extLst>
          </p:cNvPr>
          <p:cNvSpPr txBox="1"/>
          <p:nvPr/>
        </p:nvSpPr>
        <p:spPr>
          <a:xfrm>
            <a:off x="100302" y="248841"/>
            <a:ext cx="6147883"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THE MISSIONARY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1B355D"/>
                </a:solidFill>
                <a:effectLst/>
                <a:uLnTx/>
                <a:uFillTx/>
                <a:latin typeface="Azo Sans" panose="020B0603030303020204" pitchFamily="34" charset="77"/>
                <a:cs typeface="Arial"/>
                <a:sym typeface="Arial"/>
              </a:rPr>
              <a:t>TASK</a:t>
            </a:r>
          </a:p>
        </p:txBody>
      </p:sp>
      <p:cxnSp>
        <p:nvCxnSpPr>
          <p:cNvPr id="40" name="Straight Connector 39">
            <a:extLst>
              <a:ext uri="{FF2B5EF4-FFF2-40B4-BE49-F238E27FC236}">
                <a16:creationId xmlns:a16="http://schemas.microsoft.com/office/drawing/2014/main" id="{10CC1B1D-FB4A-B54D-395E-AA2CCD38354B}"/>
              </a:ext>
            </a:extLst>
          </p:cNvPr>
          <p:cNvCxnSpPr>
            <a:cxnSpLocks/>
          </p:cNvCxnSpPr>
          <p:nvPr/>
        </p:nvCxnSpPr>
        <p:spPr>
          <a:xfrm>
            <a:off x="0" y="839542"/>
            <a:ext cx="4098471" cy="0"/>
          </a:xfrm>
          <a:prstGeom prst="line">
            <a:avLst/>
          </a:prstGeom>
          <a:ln w="25400">
            <a:solidFill>
              <a:srgbClr val="F0D44D"/>
            </a:solidFill>
          </a:ln>
        </p:spPr>
        <p:style>
          <a:lnRef idx="1">
            <a:schemeClr val="accent1"/>
          </a:lnRef>
          <a:fillRef idx="0">
            <a:schemeClr val="accent1"/>
          </a:fillRef>
          <a:effectRef idx="0">
            <a:schemeClr val="accent1"/>
          </a:effectRef>
          <a:fontRef idx="minor">
            <a:schemeClr val="tx1"/>
          </a:fontRef>
        </p:style>
      </p:cxnSp>
      <p:sp>
        <p:nvSpPr>
          <p:cNvPr id="2" name="TextBox 100">
            <a:extLst>
              <a:ext uri="{FF2B5EF4-FFF2-40B4-BE49-F238E27FC236}">
                <a16:creationId xmlns:a16="http://schemas.microsoft.com/office/drawing/2014/main" id="{7754D730-9E31-1F6B-4043-371303BB7EBF}"/>
              </a:ext>
            </a:extLst>
          </p:cNvPr>
          <p:cNvSpPr txBox="1"/>
          <p:nvPr/>
        </p:nvSpPr>
        <p:spPr>
          <a:xfrm>
            <a:off x="4926526" y="2287145"/>
            <a:ext cx="979170" cy="772795"/>
          </a:xfrm>
          <a:prstGeom prst="rect">
            <a:avLst/>
          </a:prstGeom>
          <a:ln w="12700">
            <a:miter lim="400000"/>
          </a:ln>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el="http://schemas.microsoft.com/office/2019/extlst"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ex="http://schemas.microsoft.com/office/word/2018/wordml/cex" xmlns:w16cid="http://schemas.microsoft.com/office/word/2016/wordml/cid" xmlns:w16="http://schemas.microsoft.com/office/word/2018/wordml" xmlns:w16sdtdh="http://schemas.microsoft.com/office/word/2020/wordml/sdtdatahash"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ma14="http://schemas.microsoft.com/office/mac/drawingml/2011/main" xmlns:a14="http://schemas.microsoft.com/office/drawing/2010/main" xmlns="" xmlns:lc="http://schemas.openxmlformats.org/drawingml/2006/lockedCanvas" val="1"/>
            </a:ext>
          </a:extLst>
        </p:spPr>
        <p:txBody>
          <a:bodyPr wrap="square" lIns="45719" rIns="45719">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237C93"/>
                </a:solidFill>
                <a:effectLst/>
                <a:uLnTx/>
                <a:uFillTx/>
                <a:latin typeface="Azo Sans" panose="020B0603030303020204" pitchFamily="34" charset="77"/>
                <a:ea typeface="Arial" panose="020B0604020202020204" pitchFamily="34" charset="0"/>
                <a:cs typeface="Arial" panose="020B0604020202020204" pitchFamily="34" charset="0"/>
                <a:sym typeface="Arial"/>
              </a:rPr>
              <a:t>Abide in</a:t>
            </a:r>
            <a:endParaRPr kumimoji="0" lang="en-US" sz="12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237C93"/>
                </a:solidFill>
                <a:effectLst/>
                <a:uLnTx/>
                <a:uFillTx/>
                <a:latin typeface="Azo Sans" panose="020B0603030303020204" pitchFamily="34" charset="77"/>
                <a:ea typeface="Arial" panose="020B0604020202020204" pitchFamily="34" charset="0"/>
                <a:cs typeface="Arial" panose="020B0604020202020204" pitchFamily="34" charset="0"/>
                <a:sym typeface="Arial"/>
              </a:rPr>
              <a:t>Christ</a:t>
            </a:r>
            <a:endParaRPr kumimoji="0" lang="en-US" sz="12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3" name="Straight Connector 2">
            <a:extLst>
              <a:ext uri="{FF2B5EF4-FFF2-40B4-BE49-F238E27FC236}">
                <a16:creationId xmlns:a16="http://schemas.microsoft.com/office/drawing/2014/main" id="{3B01E49E-6B9B-8C39-7DBB-A4B00935C2C5}"/>
              </a:ext>
            </a:extLst>
          </p:cNvPr>
          <p:cNvCxnSpPr>
            <a:cxnSpLocks/>
          </p:cNvCxnSpPr>
          <p:nvPr/>
        </p:nvCxnSpPr>
        <p:spPr>
          <a:xfrm>
            <a:off x="5050986" y="2285875"/>
            <a:ext cx="783590" cy="0"/>
          </a:xfrm>
          <a:prstGeom prst="line">
            <a:avLst/>
          </a:prstGeom>
          <a:ln w="19050">
            <a:solidFill>
              <a:srgbClr val="1C355D"/>
            </a:solidFill>
          </a:ln>
        </p:spPr>
        <p:style>
          <a:lnRef idx="3">
            <a:schemeClr val="accent5"/>
          </a:lnRef>
          <a:fillRef idx="0">
            <a:schemeClr val="accent5"/>
          </a:fillRef>
          <a:effectRef idx="2">
            <a:schemeClr val="accent5"/>
          </a:effectRef>
          <a:fontRef idx="minor">
            <a:schemeClr val="tx1"/>
          </a:fontRef>
        </p:style>
      </p:cxnSp>
      <p:cxnSp>
        <p:nvCxnSpPr>
          <p:cNvPr id="6" name="Straight Connector 5">
            <a:extLst>
              <a:ext uri="{FF2B5EF4-FFF2-40B4-BE49-F238E27FC236}">
                <a16:creationId xmlns:a16="http://schemas.microsoft.com/office/drawing/2014/main" id="{AAF63512-C4DF-4C52-2EB7-DC3FEFE4A6BF}"/>
              </a:ext>
            </a:extLst>
          </p:cNvPr>
          <p:cNvCxnSpPr>
            <a:cxnSpLocks/>
          </p:cNvCxnSpPr>
          <p:nvPr/>
        </p:nvCxnSpPr>
        <p:spPr>
          <a:xfrm>
            <a:off x="5050986" y="2818005"/>
            <a:ext cx="791845" cy="0"/>
          </a:xfrm>
          <a:prstGeom prst="line">
            <a:avLst/>
          </a:prstGeom>
          <a:ln w="19050">
            <a:solidFill>
              <a:srgbClr val="1C355D"/>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8736482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10.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11.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12.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13.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14.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15.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16.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17.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18.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2.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3.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4.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5.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6.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7.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8.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ppt/theme/themeOverride9.xml><?xml version="1.0" encoding="utf-8"?>
<a:themeOverride xmlns:a="http://schemas.openxmlformats.org/drawingml/2006/main">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0a54971-5937-4f16-a166-a423ddf2954a" xsi:nil="true"/>
    <lcf76f155ced4ddcb4097134ff3c332f xmlns="248218c1-b43a-493d-9c12-6350bb73a54c">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64840C8F9B1341800C4846E60D50B8" ma:contentTypeVersion="13" ma:contentTypeDescription="Create a new document." ma:contentTypeScope="" ma:versionID="4cf3b5a5829288e0aa0e39ded6fe1db3">
  <xsd:schema xmlns:xsd="http://www.w3.org/2001/XMLSchema" xmlns:xs="http://www.w3.org/2001/XMLSchema" xmlns:p="http://schemas.microsoft.com/office/2006/metadata/properties" xmlns:ns2="248218c1-b43a-493d-9c12-6350bb73a54c" xmlns:ns3="d0a54971-5937-4f16-a166-a423ddf2954a" targetNamespace="http://schemas.microsoft.com/office/2006/metadata/properties" ma:root="true" ma:fieldsID="df193d47f9f012ff2beb6b33ec187f26" ns2:_="" ns3:_="">
    <xsd:import namespace="248218c1-b43a-493d-9c12-6350bb73a54c"/>
    <xsd:import namespace="d0a54971-5937-4f16-a166-a423ddf2954a"/>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Location" minOccurs="0"/>
                <xsd:element ref="ns2:MediaServiceOCR"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8218c1-b43a-493d-9c12-6350bb73a5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a3f473f5-fa69-402b-b6e7-3ef715960da6"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0a54971-5937-4f16-a166-a423ddf2954a"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35ed024-d6d4-4a12-91ce-88b6c2877a94}" ma:internalName="TaxCatchAll" ma:showField="CatchAllData" ma:web="d0a54971-5937-4f16-a166-a423ddf2954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5B2F2-4CF5-41FD-A645-28E773183780}">
  <ds:schemaRefs>
    <ds:schemaRef ds:uri="http://purl.org/dc/terms/"/>
    <ds:schemaRef ds:uri="http://purl.org/dc/elements/1.1/"/>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 ds:uri="http://schemas.microsoft.com/office/infopath/2007/PartnerControls"/>
    <ds:schemaRef ds:uri="94f751bf-ef1a-4763-ab4a-c62837977620"/>
  </ds:schemaRefs>
</ds:datastoreItem>
</file>

<file path=customXml/itemProps2.xml><?xml version="1.0" encoding="utf-8"?>
<ds:datastoreItem xmlns:ds="http://schemas.openxmlformats.org/officeDocument/2006/customXml" ds:itemID="{4D944703-DEEC-470F-AC59-FA87BA888C39}"/>
</file>

<file path=customXml/itemProps3.xml><?xml version="1.0" encoding="utf-8"?>
<ds:datastoreItem xmlns:ds="http://schemas.openxmlformats.org/officeDocument/2006/customXml" ds:itemID="{19141A6D-AD29-41A0-A39F-F9A5BEA885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31679</TotalTime>
  <Words>2999</Words>
  <Application>Microsoft Macintosh PowerPoint</Application>
  <PresentationFormat>On-screen Show (16:9)</PresentationFormat>
  <Paragraphs>290</Paragraphs>
  <Slides>30</Slides>
  <Notes>26</Notes>
  <HiddenSlides>0</HiddenSlides>
  <MMClips>1</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30</vt:i4>
      </vt:variant>
    </vt:vector>
  </HeadingPairs>
  <TitlesOfParts>
    <vt:vector size="45" baseType="lpstr">
      <vt:lpstr>Arial</vt:lpstr>
      <vt:lpstr>Azo Sans</vt:lpstr>
      <vt:lpstr>Azo Sans Medium</vt:lpstr>
      <vt:lpstr>Calibri</vt:lpstr>
      <vt:lpstr>Calibri Light</vt:lpstr>
      <vt:lpstr>Century Gothic</vt:lpstr>
      <vt:lpstr>Charter</vt:lpstr>
      <vt:lpstr>Helvetica Neue</vt:lpstr>
      <vt:lpstr>Proforma Book</vt:lpstr>
      <vt:lpstr>Proforma Medium</vt:lpstr>
      <vt:lpstr>Source Sans Pro</vt:lpstr>
      <vt:lpstr>Trebuchet MS</vt:lpstr>
      <vt:lpstr>Office Theme</vt:lpstr>
      <vt:lpstr>Simple Light</vt:lpstr>
      <vt:lpstr>1_Simple Light</vt:lpstr>
      <vt:lpstr>The Core Missionary Task:</vt:lpstr>
      <vt:lpstr>“God is higher than any other power”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Tippie, Henry</cp:lastModifiedBy>
  <cp:revision>101</cp:revision>
  <dcterms:modified xsi:type="dcterms:W3CDTF">2023-07-10T10:20:34Z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0x0101002CD608A1604AE74A8FDB52CB2405C98E</vt:lpwstr>
  </property>
</Properties>
</file>